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62" r:id="rId5"/>
    <p:sldId id="263" r:id="rId6"/>
    <p:sldId id="264" r:id="rId7"/>
    <p:sldId id="265" r:id="rId8"/>
    <p:sldId id="266" r:id="rId9"/>
    <p:sldId id="267" r:id="rId10"/>
    <p:sldId id="268" r:id="rId11"/>
    <p:sldId id="269" r:id="rId12"/>
    <p:sldId id="270" r:id="rId13"/>
    <p:sldId id="271" r:id="rId14"/>
    <p:sldId id="272" r:id="rId15"/>
    <p:sldId id="327" r:id="rId16"/>
    <p:sldId id="328" r:id="rId17"/>
    <p:sldId id="340" r:id="rId18"/>
    <p:sldId id="341" r:id="rId19"/>
    <p:sldId id="342" r:id="rId20"/>
    <p:sldId id="258" r:id="rId21"/>
    <p:sldId id="273" r:id="rId22"/>
    <p:sldId id="274" r:id="rId23"/>
    <p:sldId id="275" r:id="rId24"/>
    <p:sldId id="276" r:id="rId25"/>
    <p:sldId id="277" r:id="rId26"/>
    <p:sldId id="326" r:id="rId27"/>
    <p:sldId id="259" r:id="rId28"/>
    <p:sldId id="278" r:id="rId29"/>
    <p:sldId id="279" r:id="rId30"/>
    <p:sldId id="280" r:id="rId31"/>
    <p:sldId id="281" r:id="rId32"/>
    <p:sldId id="282" r:id="rId33"/>
    <p:sldId id="283" r:id="rId34"/>
    <p:sldId id="284" r:id="rId35"/>
    <p:sldId id="285" r:id="rId36"/>
    <p:sldId id="286" r:id="rId37"/>
    <p:sldId id="287" r:id="rId38"/>
    <p:sldId id="288" r:id="rId39"/>
    <p:sldId id="323" r:id="rId40"/>
    <p:sldId id="324" r:id="rId41"/>
    <p:sldId id="260"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4" r:id="rId57"/>
    <p:sldId id="303" r:id="rId58"/>
    <p:sldId id="305" r:id="rId59"/>
    <p:sldId id="306" r:id="rId60"/>
    <p:sldId id="307" r:id="rId61"/>
    <p:sldId id="308" r:id="rId62"/>
    <p:sldId id="309" r:id="rId63"/>
    <p:sldId id="310" r:id="rId64"/>
    <p:sldId id="312" r:id="rId65"/>
    <p:sldId id="313" r:id="rId66"/>
    <p:sldId id="314" r:id="rId67"/>
    <p:sldId id="315" r:id="rId68"/>
    <p:sldId id="316" r:id="rId69"/>
    <p:sldId id="317" r:id="rId70"/>
    <p:sldId id="318" r:id="rId71"/>
    <p:sldId id="319" r:id="rId72"/>
    <p:sldId id="320" r:id="rId73"/>
    <p:sldId id="321" r:id="rId74"/>
    <p:sldId id="322" r:id="rId75"/>
    <p:sldId id="329" r:id="rId76"/>
    <p:sldId id="330" r:id="rId77"/>
    <p:sldId id="332" r:id="rId78"/>
    <p:sldId id="331" r:id="rId79"/>
    <p:sldId id="333" r:id="rId80"/>
    <p:sldId id="334" r:id="rId81"/>
    <p:sldId id="335" r:id="rId82"/>
    <p:sldId id="336" r:id="rId83"/>
    <p:sldId id="337" r:id="rId84"/>
    <p:sldId id="338" r:id="rId85"/>
    <p:sldId id="339"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ustomXml" Target="../customXml/item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2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snort.org/users/sign_u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my.upcloud.com/network" TargetMode="External"/><Relationship Id="rId2" Type="http://schemas.openxmlformats.org/officeDocument/2006/relationships/hyperlink" Target="https://my.upcloud.com/server/list"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upcloud.com/support/installing-snort-on-ubuntu/"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instantssl.com/ssl-certificate.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7DA54-CCB5-4AA5-9075-C9B012A57FC2}"/>
              </a:ext>
            </a:extLst>
          </p:cNvPr>
          <p:cNvSpPr>
            <a:spLocks noGrp="1"/>
          </p:cNvSpPr>
          <p:nvPr>
            <p:ph type="ctrTitle"/>
          </p:nvPr>
        </p:nvSpPr>
        <p:spPr>
          <a:xfrm>
            <a:off x="2589213" y="2121764"/>
            <a:ext cx="8915399" cy="2655618"/>
          </a:xfrm>
        </p:spPr>
        <p:txBody>
          <a:bodyPr>
            <a:noAutofit/>
          </a:bodyPr>
          <a:lstStyle/>
          <a:p>
            <a:pPr algn="ctr"/>
            <a:r>
              <a:rPr lang="en-IN" sz="4000" dirty="0"/>
              <a:t>Computer Lab-VII</a:t>
            </a:r>
            <a:br>
              <a:rPr lang="en-IN" sz="4000" dirty="0"/>
            </a:br>
            <a:r>
              <a:rPr lang="en-IN" sz="4000" dirty="0"/>
              <a:t>Information and Cyber Security</a:t>
            </a:r>
            <a:br>
              <a:rPr lang="en-IN" sz="4000" dirty="0"/>
            </a:br>
            <a:br>
              <a:rPr lang="en-IN" sz="4000" dirty="0"/>
            </a:br>
            <a:r>
              <a:rPr lang="en-IN" sz="4000" dirty="0" err="1"/>
              <a:t>Prof.</a:t>
            </a:r>
            <a:r>
              <a:rPr lang="en-IN" sz="4000" dirty="0"/>
              <a:t> Manish Khodaskar</a:t>
            </a:r>
            <a:br>
              <a:rPr lang="en-IN" sz="4000" dirty="0"/>
            </a:br>
            <a:br>
              <a:rPr lang="en-IN" sz="4000" dirty="0"/>
            </a:br>
            <a:endParaRPr lang="en-IN" sz="4000" dirty="0"/>
          </a:p>
        </p:txBody>
      </p:sp>
    </p:spTree>
    <p:extLst>
      <p:ext uri="{BB962C8B-B14F-4D97-AF65-F5344CB8AC3E}">
        <p14:creationId xmlns:p14="http://schemas.microsoft.com/office/powerpoint/2010/main" val="74802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F3F6-EFDE-4D01-916F-59A24BFD0FA9}"/>
              </a:ext>
            </a:extLst>
          </p:cNvPr>
          <p:cNvSpPr>
            <a:spLocks noGrp="1"/>
          </p:cNvSpPr>
          <p:nvPr>
            <p:ph type="title"/>
          </p:nvPr>
        </p:nvSpPr>
        <p:spPr/>
        <p:txBody>
          <a:bodyPr/>
          <a:lstStyle/>
          <a:p>
            <a:r>
              <a:rPr lang="en-IN" dirty="0"/>
              <a:t>Algorithm - Encryption</a:t>
            </a:r>
          </a:p>
        </p:txBody>
      </p:sp>
      <p:sp>
        <p:nvSpPr>
          <p:cNvPr id="3" name="Content Placeholder 2">
            <a:extLst>
              <a:ext uri="{FF2B5EF4-FFF2-40B4-BE49-F238E27FC236}">
                <a16:creationId xmlns:a16="http://schemas.microsoft.com/office/drawing/2014/main" id="{8F2F6AEF-AC2E-4CBF-BA00-30E3BFE66C1B}"/>
              </a:ext>
            </a:extLst>
          </p:cNvPr>
          <p:cNvSpPr>
            <a:spLocks noGrp="1"/>
          </p:cNvSpPr>
          <p:nvPr>
            <p:ph idx="1"/>
          </p:nvPr>
        </p:nvSpPr>
        <p:spPr/>
        <p:txBody>
          <a:bodyPr>
            <a:normAutofit/>
          </a:bodyPr>
          <a:lstStyle/>
          <a:p>
            <a:r>
              <a:rPr lang="en-US" sz="2200" dirty="0"/>
              <a:t>Alice transmits her public key (e, n) to Bob and keeps the private key secret. Bob then wishes to send message M to Alice. He computes the ciphertext c corresponding to</a:t>
            </a:r>
            <a:endParaRPr lang="en-IN" sz="2200" dirty="0"/>
          </a:p>
          <a:p>
            <a:r>
              <a:rPr lang="en-US" sz="2200" dirty="0"/>
              <a:t>C = M</a:t>
            </a:r>
            <a:r>
              <a:rPr lang="en-US" sz="2200" baseline="30000" dirty="0"/>
              <a:t>e</a:t>
            </a:r>
            <a:r>
              <a:rPr lang="en-US" sz="2200" dirty="0"/>
              <a:t> mod n</a:t>
            </a:r>
            <a:endParaRPr lang="en-IN" sz="2200" dirty="0"/>
          </a:p>
          <a:p>
            <a:r>
              <a:rPr lang="en-US" sz="2200" dirty="0"/>
              <a:t>This can be done quickly using the method of exponentiation by squaring. Bob then transmits C to Alice.</a:t>
            </a:r>
            <a:endParaRPr lang="en-IN" sz="2200" dirty="0"/>
          </a:p>
          <a:p>
            <a:pPr marL="0" indent="0">
              <a:buNone/>
            </a:pPr>
            <a:endParaRPr lang="en-IN" sz="2200" dirty="0"/>
          </a:p>
        </p:txBody>
      </p:sp>
    </p:spTree>
    <p:extLst>
      <p:ext uri="{BB962C8B-B14F-4D97-AF65-F5344CB8AC3E}">
        <p14:creationId xmlns:p14="http://schemas.microsoft.com/office/powerpoint/2010/main" val="1469676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1ED42-E24D-4C4B-B507-D2439C4A3849}"/>
              </a:ext>
            </a:extLst>
          </p:cNvPr>
          <p:cNvSpPr>
            <a:spLocks noGrp="1"/>
          </p:cNvSpPr>
          <p:nvPr>
            <p:ph type="title"/>
          </p:nvPr>
        </p:nvSpPr>
        <p:spPr/>
        <p:txBody>
          <a:bodyPr/>
          <a:lstStyle/>
          <a:p>
            <a:r>
              <a:rPr lang="en-IN" dirty="0"/>
              <a:t>Algorithm - Decryption</a:t>
            </a:r>
          </a:p>
        </p:txBody>
      </p:sp>
      <p:sp>
        <p:nvSpPr>
          <p:cNvPr id="3" name="Content Placeholder 2">
            <a:extLst>
              <a:ext uri="{FF2B5EF4-FFF2-40B4-BE49-F238E27FC236}">
                <a16:creationId xmlns:a16="http://schemas.microsoft.com/office/drawing/2014/main" id="{5D15AE74-1642-464D-8788-9BEE42C5298C}"/>
              </a:ext>
            </a:extLst>
          </p:cNvPr>
          <p:cNvSpPr>
            <a:spLocks noGrp="1"/>
          </p:cNvSpPr>
          <p:nvPr>
            <p:ph idx="1"/>
          </p:nvPr>
        </p:nvSpPr>
        <p:spPr/>
        <p:txBody>
          <a:bodyPr>
            <a:normAutofit/>
          </a:bodyPr>
          <a:lstStyle/>
          <a:p>
            <a:r>
              <a:rPr lang="en-US" sz="2200" dirty="0"/>
              <a:t>Alice can recover M from C by using her private key exponent d via computing</a:t>
            </a:r>
            <a:endParaRPr lang="en-IN" sz="2200" dirty="0"/>
          </a:p>
          <a:p>
            <a:r>
              <a:rPr lang="en-US" sz="2200" dirty="0"/>
              <a:t>M = </a:t>
            </a:r>
            <a:r>
              <a:rPr lang="en-US" sz="2200" dirty="0" err="1"/>
              <a:t>C</a:t>
            </a:r>
            <a:r>
              <a:rPr lang="en-US" sz="2200" baseline="30000" dirty="0" err="1"/>
              <a:t>d</a:t>
            </a:r>
            <a:r>
              <a:rPr lang="en-US" sz="2200" dirty="0" err="1"/>
              <a:t>mod</a:t>
            </a:r>
            <a:r>
              <a:rPr lang="en-US" sz="2200" dirty="0"/>
              <a:t> n</a:t>
            </a:r>
            <a:endParaRPr lang="en-IN" sz="2200" dirty="0"/>
          </a:p>
          <a:p>
            <a:pPr marL="0" indent="0">
              <a:buNone/>
            </a:pPr>
            <a:endParaRPr lang="en-IN" sz="2200" dirty="0"/>
          </a:p>
        </p:txBody>
      </p:sp>
    </p:spTree>
    <p:extLst>
      <p:ext uri="{BB962C8B-B14F-4D97-AF65-F5344CB8AC3E}">
        <p14:creationId xmlns:p14="http://schemas.microsoft.com/office/powerpoint/2010/main" val="1671489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2955C-853A-4A75-BD86-5501F027070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4ACB0DE-D103-431C-89A4-CA52D191E255}"/>
              </a:ext>
            </a:extLst>
          </p:cNvPr>
          <p:cNvSpPr>
            <a:spLocks noGrp="1"/>
          </p:cNvSpPr>
          <p:nvPr>
            <p:ph idx="1"/>
          </p:nvPr>
        </p:nvSpPr>
        <p:spPr>
          <a:xfrm>
            <a:off x="2589212" y="2161881"/>
            <a:ext cx="8915400" cy="3777622"/>
          </a:xfrm>
        </p:spPr>
        <p:txBody>
          <a:bodyPr>
            <a:normAutofit/>
          </a:bodyPr>
          <a:lstStyle/>
          <a:p>
            <a:r>
              <a:rPr lang="en-US" sz="2200" dirty="0"/>
              <a:t>Select two prime numbers, p = 17 and q = 11.</a:t>
            </a:r>
            <a:endParaRPr lang="en-IN" sz="2200" dirty="0"/>
          </a:p>
          <a:p>
            <a:r>
              <a:rPr lang="en-US" sz="2200" dirty="0"/>
              <a:t>Calculate n = </a:t>
            </a:r>
            <a:r>
              <a:rPr lang="en-US" sz="2200" dirty="0" err="1"/>
              <a:t>pq</a:t>
            </a:r>
            <a:r>
              <a:rPr lang="en-US" sz="2200" dirty="0"/>
              <a:t> = 17*11 = 187.</a:t>
            </a:r>
            <a:endParaRPr lang="en-IN" sz="2200" dirty="0"/>
          </a:p>
          <a:p>
            <a:r>
              <a:rPr lang="en-US" sz="2200" dirty="0"/>
              <a:t>Calculate Ø(n) = (p-1)(q-1) = 16*10 = 160.</a:t>
            </a:r>
            <a:endParaRPr lang="en-IN" sz="2200" dirty="0"/>
          </a:p>
          <a:p>
            <a:r>
              <a:rPr lang="en-US" sz="2200" dirty="0"/>
              <a:t>Select ‘e’ such that relatively prime to Ø(n) = 160 and less than Ø(n); we choose e = 7.</a:t>
            </a:r>
          </a:p>
          <a:p>
            <a:r>
              <a:rPr lang="en-US" sz="2200" dirty="0"/>
              <a:t>Determine d such that de ≡ 1 (mod 160) and d &lt; 160. The correct value is d = 23, because 23*7 =161 = 10*16 + 1; d can be calculated using the extended Euclid’s algorithm</a:t>
            </a:r>
            <a:endParaRPr lang="en-IN" dirty="0"/>
          </a:p>
        </p:txBody>
      </p:sp>
    </p:spTree>
    <p:extLst>
      <p:ext uri="{BB962C8B-B14F-4D97-AF65-F5344CB8AC3E}">
        <p14:creationId xmlns:p14="http://schemas.microsoft.com/office/powerpoint/2010/main" val="189927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5AC8-B06B-40BE-B5F5-F9BA428E401C}"/>
              </a:ext>
            </a:extLst>
          </p:cNvPr>
          <p:cNvSpPr>
            <a:spLocks noGrp="1"/>
          </p:cNvSpPr>
          <p:nvPr>
            <p:ph type="title"/>
          </p:nvPr>
        </p:nvSpPr>
        <p:spPr>
          <a:xfrm>
            <a:off x="2592925" y="624110"/>
            <a:ext cx="8911687" cy="1280890"/>
          </a:xfrm>
        </p:spPr>
        <p:txBody>
          <a:bodyPr/>
          <a:lstStyle/>
          <a:p>
            <a:r>
              <a:rPr lang="en-IN" dirty="0"/>
              <a:t>Example (</a:t>
            </a:r>
            <a:r>
              <a:rPr lang="en-IN" dirty="0" err="1"/>
              <a:t>cntd</a:t>
            </a:r>
            <a:r>
              <a:rPr lang="en-IN" dirty="0"/>
              <a:t>)</a:t>
            </a:r>
          </a:p>
        </p:txBody>
      </p:sp>
      <p:sp>
        <p:nvSpPr>
          <p:cNvPr id="3" name="Content Placeholder 2">
            <a:extLst>
              <a:ext uri="{FF2B5EF4-FFF2-40B4-BE49-F238E27FC236}">
                <a16:creationId xmlns:a16="http://schemas.microsoft.com/office/drawing/2014/main" id="{85A0AAFE-4E0A-42A0-B3C1-B5B89195EFED}"/>
              </a:ext>
            </a:extLst>
          </p:cNvPr>
          <p:cNvSpPr>
            <a:spLocks noGrp="1"/>
          </p:cNvSpPr>
          <p:nvPr>
            <p:ph idx="1"/>
          </p:nvPr>
        </p:nvSpPr>
        <p:spPr/>
        <p:txBody>
          <a:bodyPr/>
          <a:lstStyle/>
          <a:p>
            <a:r>
              <a:rPr lang="en-US" dirty="0"/>
              <a:t>The resulting keys are public key PU = {7, 187} and private key PR = {23, 187}. The example shows the use of these keys for plaintext input of M=88.</a:t>
            </a:r>
            <a:endParaRPr lang="en-IN" dirty="0"/>
          </a:p>
          <a:p>
            <a:endParaRPr lang="en-IN" dirty="0"/>
          </a:p>
        </p:txBody>
      </p:sp>
      <p:sp>
        <p:nvSpPr>
          <p:cNvPr id="25" name="Rectangle 52">
            <a:extLst>
              <a:ext uri="{FF2B5EF4-FFF2-40B4-BE49-F238E27FC236}">
                <a16:creationId xmlns:a16="http://schemas.microsoft.com/office/drawing/2014/main" id="{557FA70F-B1E1-4C25-A972-C890CA5F241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6" name="Canvas 83">
            <a:extLst>
              <a:ext uri="{FF2B5EF4-FFF2-40B4-BE49-F238E27FC236}">
                <a16:creationId xmlns:a16="http://schemas.microsoft.com/office/drawing/2014/main" id="{DD27A370-9E49-4A92-B373-ED6C40A5387D}"/>
              </a:ext>
            </a:extLst>
          </p:cNvPr>
          <p:cNvGrpSpPr>
            <a:grpSpLocks/>
          </p:cNvGrpSpPr>
          <p:nvPr/>
        </p:nvGrpSpPr>
        <p:grpSpPr bwMode="auto">
          <a:xfrm>
            <a:off x="2686640" y="3026004"/>
            <a:ext cx="8817972" cy="3113817"/>
            <a:chOff x="0" y="0"/>
            <a:chExt cx="54864" cy="18288"/>
          </a:xfrm>
        </p:grpSpPr>
        <p:sp>
          <p:nvSpPr>
            <p:cNvPr id="27" name="AutoShape 51">
              <a:extLst>
                <a:ext uri="{FF2B5EF4-FFF2-40B4-BE49-F238E27FC236}">
                  <a16:creationId xmlns:a16="http://schemas.microsoft.com/office/drawing/2014/main" id="{6EBE68E1-7A90-43C3-B52A-8EF5F26B518C}"/>
                </a:ext>
              </a:extLst>
            </p:cNvPr>
            <p:cNvSpPr>
              <a:spLocks noChangeAspect="1" noChangeArrowheads="1"/>
            </p:cNvSpPr>
            <p:nvPr/>
          </p:nvSpPr>
          <p:spPr bwMode="auto">
            <a:xfrm>
              <a:off x="0" y="0"/>
              <a:ext cx="54864" cy="182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Rectangle 85">
              <a:extLst>
                <a:ext uri="{FF2B5EF4-FFF2-40B4-BE49-F238E27FC236}">
                  <a16:creationId xmlns:a16="http://schemas.microsoft.com/office/drawing/2014/main" id="{F81D2F97-C9F8-4231-8CA6-2326B297E152}"/>
                </a:ext>
              </a:extLst>
            </p:cNvPr>
            <p:cNvSpPr>
              <a:spLocks noChangeArrowheads="1"/>
            </p:cNvSpPr>
            <p:nvPr/>
          </p:nvSpPr>
          <p:spPr bwMode="auto">
            <a:xfrm>
              <a:off x="8001" y="4857"/>
              <a:ext cx="11430" cy="45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r>
                <a:rPr kumimoji="0" lang="en-US" altLang="en-US" sz="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7</a:t>
              </a: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mod 187 = 11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86">
              <a:extLst>
                <a:ext uri="{FF2B5EF4-FFF2-40B4-BE49-F238E27FC236}">
                  <a16:creationId xmlns:a16="http://schemas.microsoft.com/office/drawing/2014/main" id="{02E051AC-60E8-4F27-BFFB-C9984A83B901}"/>
                </a:ext>
              </a:extLst>
            </p:cNvPr>
            <p:cNvSpPr>
              <a:spLocks noChangeArrowheads="1"/>
            </p:cNvSpPr>
            <p:nvPr/>
          </p:nvSpPr>
          <p:spPr bwMode="auto">
            <a:xfrm>
              <a:off x="29718" y="4572"/>
              <a:ext cx="11430" cy="45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11</a:t>
              </a:r>
              <a:r>
                <a:rPr kumimoji="0" lang="en-US" altLang="en-US" sz="8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rPr>
                <a:t>23</a:t>
              </a: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mod 187 = 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Line 87">
              <a:extLst>
                <a:ext uri="{FF2B5EF4-FFF2-40B4-BE49-F238E27FC236}">
                  <a16:creationId xmlns:a16="http://schemas.microsoft.com/office/drawing/2014/main" id="{8C20B4B1-3D35-47D6-B88A-6EB54A8ED5CD}"/>
                </a:ext>
              </a:extLst>
            </p:cNvPr>
            <p:cNvSpPr>
              <a:spLocks noChangeShapeType="1"/>
            </p:cNvSpPr>
            <p:nvPr/>
          </p:nvSpPr>
          <p:spPr bwMode="auto">
            <a:xfrm>
              <a:off x="5715" y="6864"/>
              <a:ext cx="2286"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88">
              <a:extLst>
                <a:ext uri="{FF2B5EF4-FFF2-40B4-BE49-F238E27FC236}">
                  <a16:creationId xmlns:a16="http://schemas.microsoft.com/office/drawing/2014/main" id="{090AE4EE-73D9-4C61-B8A6-C53540329626}"/>
                </a:ext>
              </a:extLst>
            </p:cNvPr>
            <p:cNvSpPr>
              <a:spLocks noChangeShapeType="1"/>
            </p:cNvSpPr>
            <p:nvPr/>
          </p:nvSpPr>
          <p:spPr bwMode="auto">
            <a:xfrm>
              <a:off x="18288" y="6864"/>
              <a:ext cx="11430"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Line 89">
              <a:extLst>
                <a:ext uri="{FF2B5EF4-FFF2-40B4-BE49-F238E27FC236}">
                  <a16:creationId xmlns:a16="http://schemas.microsoft.com/office/drawing/2014/main" id="{4652CB49-8DCB-4BE0-83CC-D0D5C9F764EF}"/>
                </a:ext>
              </a:extLst>
            </p:cNvPr>
            <p:cNvSpPr>
              <a:spLocks noChangeShapeType="1"/>
            </p:cNvSpPr>
            <p:nvPr/>
          </p:nvSpPr>
          <p:spPr bwMode="auto">
            <a:xfrm>
              <a:off x="40005" y="6864"/>
              <a:ext cx="4572" cy="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Rectangle 90">
              <a:extLst>
                <a:ext uri="{FF2B5EF4-FFF2-40B4-BE49-F238E27FC236}">
                  <a16:creationId xmlns:a16="http://schemas.microsoft.com/office/drawing/2014/main" id="{317ED1FE-CD74-492F-BCDB-0D7A7A737751}"/>
                </a:ext>
              </a:extLst>
            </p:cNvPr>
            <p:cNvSpPr>
              <a:spLocks noChangeArrowheads="1"/>
            </p:cNvSpPr>
            <p:nvPr/>
          </p:nvSpPr>
          <p:spPr bwMode="auto">
            <a:xfrm>
              <a:off x="1143" y="2292"/>
              <a:ext cx="5715"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91">
              <a:extLst>
                <a:ext uri="{FF2B5EF4-FFF2-40B4-BE49-F238E27FC236}">
                  <a16:creationId xmlns:a16="http://schemas.microsoft.com/office/drawing/2014/main" id="{CB4D0615-9473-409E-B1AD-A9D7316A73EA}"/>
                </a:ext>
              </a:extLst>
            </p:cNvPr>
            <p:cNvSpPr>
              <a:spLocks noChangeArrowheads="1"/>
            </p:cNvSpPr>
            <p:nvPr/>
          </p:nvSpPr>
          <p:spPr bwMode="auto">
            <a:xfrm>
              <a:off x="20574" y="2292"/>
              <a:ext cx="6858"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Ciphertext     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92">
              <a:extLst>
                <a:ext uri="{FF2B5EF4-FFF2-40B4-BE49-F238E27FC236}">
                  <a16:creationId xmlns:a16="http://schemas.microsoft.com/office/drawing/2014/main" id="{12A3A40B-BCC7-4E93-9B86-5CE336D0D625}"/>
                </a:ext>
              </a:extLst>
            </p:cNvPr>
            <p:cNvSpPr>
              <a:spLocks noChangeArrowheads="1"/>
            </p:cNvSpPr>
            <p:nvPr/>
          </p:nvSpPr>
          <p:spPr bwMode="auto">
            <a:xfrm>
              <a:off x="10287" y="1143"/>
              <a:ext cx="6858" cy="228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Encryption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93">
              <a:extLst>
                <a:ext uri="{FF2B5EF4-FFF2-40B4-BE49-F238E27FC236}">
                  <a16:creationId xmlns:a16="http://schemas.microsoft.com/office/drawing/2014/main" id="{BFC9689C-CC16-4AE7-B56C-5DA2FFF308CE}"/>
                </a:ext>
              </a:extLst>
            </p:cNvPr>
            <p:cNvSpPr>
              <a:spLocks noChangeArrowheads="1"/>
            </p:cNvSpPr>
            <p:nvPr/>
          </p:nvSpPr>
          <p:spPr bwMode="auto">
            <a:xfrm>
              <a:off x="30861" y="1143"/>
              <a:ext cx="6858" cy="2286"/>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Decryption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94">
              <a:extLst>
                <a:ext uri="{FF2B5EF4-FFF2-40B4-BE49-F238E27FC236}">
                  <a16:creationId xmlns:a16="http://schemas.microsoft.com/office/drawing/2014/main" id="{27B69AFC-8FBD-4F10-8181-AE65A0336ECB}"/>
                </a:ext>
              </a:extLst>
            </p:cNvPr>
            <p:cNvSpPr>
              <a:spLocks noChangeArrowheads="1"/>
            </p:cNvSpPr>
            <p:nvPr/>
          </p:nvSpPr>
          <p:spPr bwMode="auto">
            <a:xfrm>
              <a:off x="43434" y="2292"/>
              <a:ext cx="5715"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88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95">
              <a:extLst>
                <a:ext uri="{FF2B5EF4-FFF2-40B4-BE49-F238E27FC236}">
                  <a16:creationId xmlns:a16="http://schemas.microsoft.com/office/drawing/2014/main" id="{7ED7CB6D-DE45-4794-95E0-63B24FC876E1}"/>
                </a:ext>
              </a:extLst>
            </p:cNvPr>
            <p:cNvSpPr>
              <a:spLocks noChangeArrowheads="1"/>
            </p:cNvSpPr>
            <p:nvPr/>
          </p:nvSpPr>
          <p:spPr bwMode="auto">
            <a:xfrm>
              <a:off x="11430" y="10293"/>
              <a:ext cx="8001" cy="22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PU=7,187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96">
              <a:extLst>
                <a:ext uri="{FF2B5EF4-FFF2-40B4-BE49-F238E27FC236}">
                  <a16:creationId xmlns:a16="http://schemas.microsoft.com/office/drawing/2014/main" id="{1F01928C-65AB-4CC4-B52D-F349C9544FAA}"/>
                </a:ext>
              </a:extLst>
            </p:cNvPr>
            <p:cNvSpPr>
              <a:spLocks noChangeArrowheads="1"/>
            </p:cNvSpPr>
            <p:nvPr/>
          </p:nvSpPr>
          <p:spPr bwMode="auto">
            <a:xfrm>
              <a:off x="30861" y="10293"/>
              <a:ext cx="8001" cy="228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PR=23,187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Line 97">
              <a:extLst>
                <a:ext uri="{FF2B5EF4-FFF2-40B4-BE49-F238E27FC236}">
                  <a16:creationId xmlns:a16="http://schemas.microsoft.com/office/drawing/2014/main" id="{F9751E06-E46F-4792-8452-084FA358AEC0}"/>
                </a:ext>
              </a:extLst>
            </p:cNvPr>
            <p:cNvSpPr>
              <a:spLocks noChangeShapeType="1"/>
            </p:cNvSpPr>
            <p:nvPr/>
          </p:nvSpPr>
          <p:spPr bwMode="auto">
            <a:xfrm flipH="1" flipV="1">
              <a:off x="11430" y="8001"/>
              <a:ext cx="2286"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1" name="Line 98">
              <a:extLst>
                <a:ext uri="{FF2B5EF4-FFF2-40B4-BE49-F238E27FC236}">
                  <a16:creationId xmlns:a16="http://schemas.microsoft.com/office/drawing/2014/main" id="{84015F2F-C743-4744-8257-7BCE1FBF1979}"/>
                </a:ext>
              </a:extLst>
            </p:cNvPr>
            <p:cNvSpPr>
              <a:spLocks noChangeShapeType="1"/>
            </p:cNvSpPr>
            <p:nvPr/>
          </p:nvSpPr>
          <p:spPr bwMode="auto">
            <a:xfrm flipH="1" flipV="1">
              <a:off x="14859"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2" name="Line 99">
              <a:extLst>
                <a:ext uri="{FF2B5EF4-FFF2-40B4-BE49-F238E27FC236}">
                  <a16:creationId xmlns:a16="http://schemas.microsoft.com/office/drawing/2014/main" id="{12F54C48-7717-4003-8F39-05B130F699DD}"/>
                </a:ext>
              </a:extLst>
            </p:cNvPr>
            <p:cNvSpPr>
              <a:spLocks noChangeShapeType="1"/>
            </p:cNvSpPr>
            <p:nvPr/>
          </p:nvSpPr>
          <p:spPr bwMode="auto">
            <a:xfrm flipH="1" flipV="1">
              <a:off x="33147"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3" name="Line 100">
              <a:extLst>
                <a:ext uri="{FF2B5EF4-FFF2-40B4-BE49-F238E27FC236}">
                  <a16:creationId xmlns:a16="http://schemas.microsoft.com/office/drawing/2014/main" id="{A3E735F0-84DB-491A-9AF5-E768BD5D5588}"/>
                </a:ext>
              </a:extLst>
            </p:cNvPr>
            <p:cNvSpPr>
              <a:spLocks noChangeShapeType="1"/>
            </p:cNvSpPr>
            <p:nvPr/>
          </p:nvSpPr>
          <p:spPr bwMode="auto">
            <a:xfrm flipV="1">
              <a:off x="35433" y="8001"/>
              <a:ext cx="1143" cy="229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Rectangle 101">
              <a:extLst>
                <a:ext uri="{FF2B5EF4-FFF2-40B4-BE49-F238E27FC236}">
                  <a16:creationId xmlns:a16="http://schemas.microsoft.com/office/drawing/2014/main" id="{0EAB7BF1-0253-405F-9F6F-256DF11BD92F}"/>
                </a:ext>
              </a:extLst>
            </p:cNvPr>
            <p:cNvSpPr>
              <a:spLocks noChangeArrowheads="1"/>
            </p:cNvSpPr>
            <p:nvPr/>
          </p:nvSpPr>
          <p:spPr bwMode="auto">
            <a:xfrm>
              <a:off x="14954" y="14859"/>
              <a:ext cx="26289"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1.2 :</a:t>
              </a: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Example of RSA.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50440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935EA-B465-4A50-9C8E-9F34BEB12976}"/>
              </a:ext>
            </a:extLst>
          </p:cNvPr>
          <p:cNvSpPr>
            <a:spLocks noGrp="1"/>
          </p:cNvSpPr>
          <p:nvPr>
            <p:ph type="title"/>
          </p:nvPr>
        </p:nvSpPr>
        <p:spPr/>
        <p:txBody>
          <a:bodyPr/>
          <a:lstStyle/>
          <a:p>
            <a:r>
              <a:rPr lang="en-IN" dirty="0"/>
              <a:t>Code</a:t>
            </a:r>
          </a:p>
        </p:txBody>
      </p:sp>
      <p:pic>
        <p:nvPicPr>
          <p:cNvPr id="4" name="Picture 3">
            <a:extLst>
              <a:ext uri="{FF2B5EF4-FFF2-40B4-BE49-F238E27FC236}">
                <a16:creationId xmlns:a16="http://schemas.microsoft.com/office/drawing/2014/main" id="{2F07E885-7971-4D10-91FA-920B5CDE3AEA}"/>
              </a:ext>
            </a:extLst>
          </p:cNvPr>
          <p:cNvPicPr>
            <a:picLocks noChangeAspect="1"/>
          </p:cNvPicPr>
          <p:nvPr/>
        </p:nvPicPr>
        <p:blipFill rotWithShape="1">
          <a:blip r:embed="rId2"/>
          <a:srcRect l="2397" t="20894" r="52217" b="7767"/>
          <a:stretch/>
        </p:blipFill>
        <p:spPr>
          <a:xfrm>
            <a:off x="2589211" y="1480008"/>
            <a:ext cx="8817221" cy="4892512"/>
          </a:xfrm>
          <a:prstGeom prst="rect">
            <a:avLst/>
          </a:prstGeom>
        </p:spPr>
      </p:pic>
    </p:spTree>
    <p:extLst>
      <p:ext uri="{BB962C8B-B14F-4D97-AF65-F5344CB8AC3E}">
        <p14:creationId xmlns:p14="http://schemas.microsoft.com/office/powerpoint/2010/main" val="4041876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D7F6-EF15-46B3-8307-3BB2F2AF922E}"/>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745CE8B4-B8E4-497B-AFBA-68B50D79E246}"/>
              </a:ext>
            </a:extLst>
          </p:cNvPr>
          <p:cNvPicPr>
            <a:picLocks noGrp="1" noChangeAspect="1"/>
          </p:cNvPicPr>
          <p:nvPr>
            <p:ph idx="1"/>
          </p:nvPr>
        </p:nvPicPr>
        <p:blipFill rotWithShape="1">
          <a:blip r:embed="rId2"/>
          <a:srcRect l="2628" t="20875" r="53023" b="16549"/>
          <a:stretch/>
        </p:blipFill>
        <p:spPr>
          <a:xfrm>
            <a:off x="2495515" y="952106"/>
            <a:ext cx="9009097" cy="5542962"/>
          </a:xfrm>
          <a:prstGeom prst="rect">
            <a:avLst/>
          </a:prstGeom>
        </p:spPr>
      </p:pic>
    </p:spTree>
    <p:extLst>
      <p:ext uri="{BB962C8B-B14F-4D97-AF65-F5344CB8AC3E}">
        <p14:creationId xmlns:p14="http://schemas.microsoft.com/office/powerpoint/2010/main" val="47480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D3-3C82-4C12-8AD2-4F10456984D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BC76D526-5395-4ECC-94DA-4EBDD54B1B96}"/>
              </a:ext>
            </a:extLst>
          </p:cNvPr>
          <p:cNvPicPr>
            <a:picLocks noGrp="1" noChangeAspect="1"/>
          </p:cNvPicPr>
          <p:nvPr>
            <p:ph idx="1"/>
          </p:nvPr>
        </p:nvPicPr>
        <p:blipFill rotWithShape="1">
          <a:blip r:embed="rId2"/>
          <a:srcRect l="1647" t="21374" r="55688" b="7268"/>
          <a:stretch/>
        </p:blipFill>
        <p:spPr>
          <a:xfrm>
            <a:off x="2592924" y="1057165"/>
            <a:ext cx="8911687" cy="5444822"/>
          </a:xfrm>
          <a:prstGeom prst="rect">
            <a:avLst/>
          </a:prstGeom>
        </p:spPr>
      </p:pic>
    </p:spTree>
    <p:extLst>
      <p:ext uri="{BB962C8B-B14F-4D97-AF65-F5344CB8AC3E}">
        <p14:creationId xmlns:p14="http://schemas.microsoft.com/office/powerpoint/2010/main" val="1904384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DC86-CF13-4D85-B80F-13EFAD00826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8AC4AB1-7785-444F-8B29-AF3FDB1F7BD9}"/>
              </a:ext>
            </a:extLst>
          </p:cNvPr>
          <p:cNvPicPr>
            <a:picLocks noGrp="1" noChangeAspect="1"/>
          </p:cNvPicPr>
          <p:nvPr>
            <p:ph idx="1"/>
          </p:nvPr>
        </p:nvPicPr>
        <p:blipFill rotWithShape="1">
          <a:blip r:embed="rId2"/>
          <a:srcRect l="2348" t="20626" r="52040" b="12258"/>
          <a:stretch/>
        </p:blipFill>
        <p:spPr>
          <a:xfrm>
            <a:off x="2516956" y="1074655"/>
            <a:ext cx="8987656" cy="5383722"/>
          </a:xfrm>
          <a:prstGeom prst="rect">
            <a:avLst/>
          </a:prstGeom>
        </p:spPr>
      </p:pic>
    </p:spTree>
    <p:extLst>
      <p:ext uri="{BB962C8B-B14F-4D97-AF65-F5344CB8AC3E}">
        <p14:creationId xmlns:p14="http://schemas.microsoft.com/office/powerpoint/2010/main" val="56136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D5EC-11C7-4551-BB35-79FDD8D241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89BFC0-4D55-432F-AC22-0E5287B7B4A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4A0FF8F-E443-48FB-A5F8-AF435EA63F16}"/>
              </a:ext>
            </a:extLst>
          </p:cNvPr>
          <p:cNvPicPr>
            <a:picLocks noChangeAspect="1"/>
          </p:cNvPicPr>
          <p:nvPr/>
        </p:nvPicPr>
        <p:blipFill rotWithShape="1">
          <a:blip r:embed="rId2"/>
          <a:srcRect l="1933" t="46597" r="51830" b="6392"/>
          <a:stretch/>
        </p:blipFill>
        <p:spPr>
          <a:xfrm>
            <a:off x="2589212" y="1264555"/>
            <a:ext cx="8911687" cy="5096652"/>
          </a:xfrm>
          <a:prstGeom prst="rect">
            <a:avLst/>
          </a:prstGeom>
        </p:spPr>
      </p:pic>
    </p:spTree>
    <p:extLst>
      <p:ext uri="{BB962C8B-B14F-4D97-AF65-F5344CB8AC3E}">
        <p14:creationId xmlns:p14="http://schemas.microsoft.com/office/powerpoint/2010/main" val="385668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55A4-2C20-40C1-83BB-6F0618B4FF7B}"/>
              </a:ext>
            </a:extLst>
          </p:cNvPr>
          <p:cNvSpPr>
            <a:spLocks noGrp="1"/>
          </p:cNvSpPr>
          <p:nvPr>
            <p:ph type="title"/>
          </p:nvPr>
        </p:nvSpPr>
        <p:spPr/>
        <p:txBody>
          <a:bodyPr/>
          <a:lstStyle/>
          <a:p>
            <a:r>
              <a:rPr lang="en-IN" dirty="0"/>
              <a:t>Output</a:t>
            </a:r>
          </a:p>
        </p:txBody>
      </p:sp>
      <p:pic>
        <p:nvPicPr>
          <p:cNvPr id="7" name="Content Placeholder 6">
            <a:extLst>
              <a:ext uri="{FF2B5EF4-FFF2-40B4-BE49-F238E27FC236}">
                <a16:creationId xmlns:a16="http://schemas.microsoft.com/office/drawing/2014/main" id="{6A651B4B-2603-44D4-AB18-1A7653DC0794}"/>
              </a:ext>
            </a:extLst>
          </p:cNvPr>
          <p:cNvPicPr>
            <a:picLocks noGrp="1" noChangeAspect="1"/>
          </p:cNvPicPr>
          <p:nvPr>
            <p:ph idx="1"/>
          </p:nvPr>
        </p:nvPicPr>
        <p:blipFill rotWithShape="1">
          <a:blip r:embed="rId2"/>
          <a:srcRect l="3329" r="49374" b="66098"/>
          <a:stretch/>
        </p:blipFill>
        <p:spPr>
          <a:xfrm>
            <a:off x="2469822" y="1668176"/>
            <a:ext cx="8198634" cy="3305666"/>
          </a:xfrm>
        </p:spPr>
      </p:pic>
    </p:spTree>
    <p:extLst>
      <p:ext uri="{BB962C8B-B14F-4D97-AF65-F5344CB8AC3E}">
        <p14:creationId xmlns:p14="http://schemas.microsoft.com/office/powerpoint/2010/main" val="306325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6D96-C08B-4D93-80B2-B087BFECCB9C}"/>
              </a:ext>
            </a:extLst>
          </p:cNvPr>
          <p:cNvSpPr>
            <a:spLocks noGrp="1"/>
          </p:cNvSpPr>
          <p:nvPr>
            <p:ph type="title"/>
          </p:nvPr>
        </p:nvSpPr>
        <p:spPr/>
        <p:txBody>
          <a:bodyPr>
            <a:normAutofit/>
          </a:bodyPr>
          <a:lstStyle/>
          <a:p>
            <a:pPr algn="ctr"/>
            <a:r>
              <a:rPr lang="en-IN" dirty="0"/>
              <a:t>Assignment 1</a:t>
            </a:r>
          </a:p>
        </p:txBody>
      </p:sp>
      <p:sp>
        <p:nvSpPr>
          <p:cNvPr id="3" name="Content Placeholder 2">
            <a:extLst>
              <a:ext uri="{FF2B5EF4-FFF2-40B4-BE49-F238E27FC236}">
                <a16:creationId xmlns:a16="http://schemas.microsoft.com/office/drawing/2014/main" id="{2A10B2D3-9351-4A9F-96EC-1AAB83DDE2D2}"/>
              </a:ext>
            </a:extLst>
          </p:cNvPr>
          <p:cNvSpPr>
            <a:spLocks noGrp="1"/>
          </p:cNvSpPr>
          <p:nvPr>
            <p:ph idx="1"/>
          </p:nvPr>
        </p:nvSpPr>
        <p:spPr/>
        <p:txBody>
          <a:bodyPr>
            <a:normAutofit/>
          </a:bodyPr>
          <a:lstStyle/>
          <a:p>
            <a:pPr marL="0" indent="0">
              <a:buNone/>
            </a:pPr>
            <a:r>
              <a:rPr lang="en-IN" sz="4000" dirty="0"/>
              <a:t>Write a program in C++ or Java to implement RSA algorithm for key generation and cipher verification</a:t>
            </a:r>
          </a:p>
        </p:txBody>
      </p:sp>
    </p:spTree>
    <p:extLst>
      <p:ext uri="{BB962C8B-B14F-4D97-AF65-F5344CB8AC3E}">
        <p14:creationId xmlns:p14="http://schemas.microsoft.com/office/powerpoint/2010/main" val="970442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A793-C8DE-4D57-B756-CC05B13F0B68}"/>
              </a:ext>
            </a:extLst>
          </p:cNvPr>
          <p:cNvSpPr>
            <a:spLocks noGrp="1"/>
          </p:cNvSpPr>
          <p:nvPr>
            <p:ph type="title"/>
          </p:nvPr>
        </p:nvSpPr>
        <p:spPr/>
        <p:txBody>
          <a:bodyPr/>
          <a:lstStyle/>
          <a:p>
            <a:pPr algn="ctr"/>
            <a:r>
              <a:rPr lang="en-IN" dirty="0"/>
              <a:t>Assignment 2</a:t>
            </a:r>
          </a:p>
        </p:txBody>
      </p:sp>
      <p:sp>
        <p:nvSpPr>
          <p:cNvPr id="3" name="Content Placeholder 2">
            <a:extLst>
              <a:ext uri="{FF2B5EF4-FFF2-40B4-BE49-F238E27FC236}">
                <a16:creationId xmlns:a16="http://schemas.microsoft.com/office/drawing/2014/main" id="{20EAE016-C553-4B80-B84F-B378BEE210CE}"/>
              </a:ext>
            </a:extLst>
          </p:cNvPr>
          <p:cNvSpPr>
            <a:spLocks noGrp="1"/>
          </p:cNvSpPr>
          <p:nvPr>
            <p:ph idx="1"/>
          </p:nvPr>
        </p:nvSpPr>
        <p:spPr/>
        <p:txBody>
          <a:bodyPr>
            <a:normAutofit/>
          </a:bodyPr>
          <a:lstStyle/>
          <a:p>
            <a:pPr marL="0" indent="0">
              <a:buNone/>
            </a:pPr>
            <a:r>
              <a:rPr lang="en-IN" sz="4000" dirty="0"/>
              <a:t>Develop and program in C++ or Java based on number theory such as Chinese remainder</a:t>
            </a:r>
          </a:p>
        </p:txBody>
      </p:sp>
    </p:spTree>
    <p:extLst>
      <p:ext uri="{BB962C8B-B14F-4D97-AF65-F5344CB8AC3E}">
        <p14:creationId xmlns:p14="http://schemas.microsoft.com/office/powerpoint/2010/main" val="289087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A3515-6B03-43E4-8733-CEC10D2044DC}"/>
              </a:ext>
            </a:extLst>
          </p:cNvPr>
          <p:cNvSpPr>
            <a:spLocks noGrp="1"/>
          </p:cNvSpPr>
          <p:nvPr>
            <p:ph type="title"/>
          </p:nvPr>
        </p:nvSpPr>
        <p:spPr/>
        <p:txBody>
          <a:bodyPr/>
          <a:lstStyle/>
          <a:p>
            <a:r>
              <a:rPr lang="en-US" dirty="0"/>
              <a:t>Relative Prime Numbers</a:t>
            </a:r>
            <a:endParaRPr lang="en-IN" dirty="0"/>
          </a:p>
        </p:txBody>
      </p:sp>
      <p:sp>
        <p:nvSpPr>
          <p:cNvPr id="3" name="Content Placeholder 2">
            <a:extLst>
              <a:ext uri="{FF2B5EF4-FFF2-40B4-BE49-F238E27FC236}">
                <a16:creationId xmlns:a16="http://schemas.microsoft.com/office/drawing/2014/main" id="{CC64834D-892E-4B82-B345-85BC8A1178EC}"/>
              </a:ext>
            </a:extLst>
          </p:cNvPr>
          <p:cNvSpPr>
            <a:spLocks noGrp="1"/>
          </p:cNvSpPr>
          <p:nvPr>
            <p:ph idx="1"/>
          </p:nvPr>
        </p:nvSpPr>
        <p:spPr/>
        <p:txBody>
          <a:bodyPr>
            <a:normAutofit fontScale="85000" lnSpcReduction="10000"/>
          </a:bodyPr>
          <a:lstStyle/>
          <a:p>
            <a:r>
              <a:rPr lang="en-US" sz="2400" dirty="0"/>
              <a:t>Two integers are termed relative prime if the only common factor between them is 1. i.e. Greatest Common Divisor(m, n) = 1</a:t>
            </a:r>
            <a:endParaRPr lang="en-IN" sz="2400" dirty="0"/>
          </a:p>
          <a:p>
            <a:r>
              <a:rPr lang="en-US" sz="2400" dirty="0"/>
              <a:t>Any integer can be broken down into certain multiples of prime numbers. This is called prime factorization. When two integers are prime factorized and the only common number is 1, then the two integers are relative prime. </a:t>
            </a:r>
            <a:r>
              <a:rPr lang="en-IN" sz="2400" dirty="0"/>
              <a:t> </a:t>
            </a:r>
            <a:r>
              <a:rPr lang="en-US" sz="2400" dirty="0"/>
              <a:t>Two distinct primes  and  are always relatively prime. Relative primality is not transitive.</a:t>
            </a:r>
            <a:endParaRPr lang="en-IN" sz="2400" dirty="0"/>
          </a:p>
          <a:p>
            <a:r>
              <a:rPr lang="en-US" sz="2400" dirty="0"/>
              <a:t>Example</a:t>
            </a:r>
            <a:endParaRPr lang="en-IN" sz="2400" dirty="0"/>
          </a:p>
          <a:p>
            <a:pPr marL="0" indent="0">
              <a:buNone/>
            </a:pPr>
            <a:r>
              <a:rPr lang="en-US" sz="2400" dirty="0"/>
              <a:t>		18 = 2 x 3 x 3 </a:t>
            </a:r>
            <a:endParaRPr lang="en-IN" sz="2400" dirty="0"/>
          </a:p>
          <a:p>
            <a:pPr marL="0" indent="0">
              <a:buNone/>
            </a:pPr>
            <a:r>
              <a:rPr lang="en-US" sz="2400" dirty="0"/>
              <a:t>		35 = 7 x 5 </a:t>
            </a:r>
            <a:endParaRPr lang="en-IN" sz="2400" dirty="0"/>
          </a:p>
          <a:p>
            <a:pPr marL="0" indent="0">
              <a:buNone/>
            </a:pPr>
            <a:r>
              <a:rPr lang="en-US" sz="2400" dirty="0"/>
              <a:t>		so 18 and 35 are relative primes. </a:t>
            </a:r>
            <a:endParaRPr lang="en-IN" sz="2400" dirty="0"/>
          </a:p>
          <a:p>
            <a:endParaRPr lang="en-IN" sz="2400" dirty="0"/>
          </a:p>
        </p:txBody>
      </p:sp>
    </p:spTree>
    <p:extLst>
      <p:ext uri="{BB962C8B-B14F-4D97-AF65-F5344CB8AC3E}">
        <p14:creationId xmlns:p14="http://schemas.microsoft.com/office/powerpoint/2010/main" val="258489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2F19-AC15-459B-8837-92ECADB7E6A4}"/>
              </a:ext>
            </a:extLst>
          </p:cNvPr>
          <p:cNvSpPr>
            <a:spLocks noGrp="1"/>
          </p:cNvSpPr>
          <p:nvPr>
            <p:ph type="title"/>
          </p:nvPr>
        </p:nvSpPr>
        <p:spPr/>
        <p:txBody>
          <a:bodyPr/>
          <a:lstStyle/>
          <a:p>
            <a:r>
              <a:rPr lang="en-IN" dirty="0"/>
              <a:t>Chinese Remainder Theorem</a:t>
            </a:r>
          </a:p>
        </p:txBody>
      </p:sp>
      <p:sp>
        <p:nvSpPr>
          <p:cNvPr id="3" name="Content Placeholder 2">
            <a:extLst>
              <a:ext uri="{FF2B5EF4-FFF2-40B4-BE49-F238E27FC236}">
                <a16:creationId xmlns:a16="http://schemas.microsoft.com/office/drawing/2014/main" id="{F0365121-2F6F-4449-ACFB-6F0CC1D1A317}"/>
              </a:ext>
            </a:extLst>
          </p:cNvPr>
          <p:cNvSpPr>
            <a:spLocks noGrp="1"/>
          </p:cNvSpPr>
          <p:nvPr>
            <p:ph idx="1"/>
          </p:nvPr>
        </p:nvSpPr>
        <p:spPr>
          <a:xfrm>
            <a:off x="2589212" y="2133600"/>
            <a:ext cx="8915400" cy="3777622"/>
          </a:xfrm>
        </p:spPr>
        <p:txBody>
          <a:bodyPr/>
          <a:lstStyle/>
          <a:p>
            <a:r>
              <a:rPr lang="en-US" dirty="0"/>
              <a:t>Let m1, m2, …, </a:t>
            </a:r>
            <a:r>
              <a:rPr lang="en-US" dirty="0" err="1"/>
              <a:t>mk</a:t>
            </a:r>
            <a:r>
              <a:rPr lang="en-US" dirty="0"/>
              <a:t> be pair wise relatively prime positive integers. That is, </a:t>
            </a:r>
            <a:r>
              <a:rPr lang="en-US" dirty="0" err="1"/>
              <a:t>gcd</a:t>
            </a:r>
            <a:r>
              <a:rPr lang="en-US" dirty="0"/>
              <a:t>(mi, </a:t>
            </a:r>
            <a:r>
              <a:rPr lang="en-US" dirty="0" err="1"/>
              <a:t>mj</a:t>
            </a:r>
            <a:r>
              <a:rPr lang="en-US" dirty="0"/>
              <a:t>) = 1 for 1£i&lt;j £k. </a:t>
            </a:r>
            <a:endParaRPr lang="en-IN" dirty="0"/>
          </a:p>
          <a:p>
            <a:r>
              <a:rPr lang="en-US" dirty="0"/>
              <a:t>Let </a:t>
            </a:r>
            <a:r>
              <a:rPr lang="en-US" dirty="0" err="1"/>
              <a:t>aiÎZmi</a:t>
            </a:r>
            <a:r>
              <a:rPr lang="en-US" dirty="0"/>
              <a:t> for 1£i £k and set M=m1m2…mk.</a:t>
            </a:r>
          </a:p>
          <a:p>
            <a:r>
              <a:rPr lang="en-US" dirty="0"/>
              <a:t>Then there exists a unique A </a:t>
            </a:r>
            <a:r>
              <a:rPr lang="en-US" dirty="0" err="1"/>
              <a:t>ÎZm</a:t>
            </a:r>
            <a:r>
              <a:rPr lang="en-US" dirty="0"/>
              <a:t> such that </a:t>
            </a:r>
            <a:r>
              <a:rPr lang="en-US" dirty="0" err="1"/>
              <a:t>Aºai</a:t>
            </a:r>
            <a:r>
              <a:rPr lang="en-US" dirty="0"/>
              <a:t> mod mi for </a:t>
            </a:r>
            <a:r>
              <a:rPr lang="en-US" dirty="0" err="1"/>
              <a:t>i</a:t>
            </a:r>
            <a:r>
              <a:rPr lang="en-US" dirty="0"/>
              <a:t> = 1…k.</a:t>
            </a:r>
            <a:endParaRPr lang="en-IN" dirty="0"/>
          </a:p>
          <a:p>
            <a:r>
              <a:rPr lang="en-US" dirty="0"/>
              <a:t>A can be computed as: </a:t>
            </a:r>
            <a:endParaRPr lang="en-IN" dirty="0"/>
          </a:p>
          <a:p>
            <a:endParaRPr lang="en-IN" dirty="0"/>
          </a:p>
          <a:p>
            <a:r>
              <a:rPr lang="en-IN" dirty="0"/>
              <a:t>where 											</a:t>
            </a:r>
            <a:r>
              <a:rPr lang="en-US" dirty="0"/>
              <a:t>for 1 ≤ </a:t>
            </a:r>
            <a:r>
              <a:rPr lang="en-US" dirty="0" err="1"/>
              <a:t>i</a:t>
            </a:r>
            <a:r>
              <a:rPr lang="en-US" dirty="0"/>
              <a:t> ≤ k.</a:t>
            </a:r>
            <a:endParaRPr lang="en-IN" dirty="0"/>
          </a:p>
        </p:txBody>
      </p:sp>
      <p:graphicFrame>
        <p:nvGraphicFramePr>
          <p:cNvPr id="9" name="Object 8">
            <a:extLst>
              <a:ext uri="{FF2B5EF4-FFF2-40B4-BE49-F238E27FC236}">
                <a16:creationId xmlns:a16="http://schemas.microsoft.com/office/drawing/2014/main" id="{B45B8628-5A54-46A7-AD12-518BEDC98B8E}"/>
              </a:ext>
            </a:extLst>
          </p:cNvPr>
          <p:cNvGraphicFramePr>
            <a:graphicFrameLocks noChangeAspect="1"/>
          </p:cNvGraphicFramePr>
          <p:nvPr>
            <p:extLst>
              <p:ext uri="{D42A27DB-BD31-4B8C-83A1-F6EECF244321}">
                <p14:modId xmlns:p14="http://schemas.microsoft.com/office/powerpoint/2010/main" val="831784093"/>
              </p:ext>
            </p:extLst>
          </p:nvPr>
        </p:nvGraphicFramePr>
        <p:xfrm>
          <a:off x="5830528" y="3500696"/>
          <a:ext cx="2267097" cy="662072"/>
        </p:xfrm>
        <a:graphic>
          <a:graphicData uri="http://schemas.openxmlformats.org/presentationml/2006/ole">
            <mc:AlternateContent xmlns:mc="http://schemas.openxmlformats.org/markup-compatibility/2006">
              <mc:Choice xmlns:v="urn:schemas-microsoft-com:vml" Requires="v">
                <p:oleObj spid="_x0000_s5163" r:id="rId3" imgW="2565360" imgH="749160" progId="">
                  <p:embed/>
                </p:oleObj>
              </mc:Choice>
              <mc:Fallback>
                <p:oleObj r:id="rId3" imgW="2565360" imgH="74916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0528" y="3500696"/>
                        <a:ext cx="2267097" cy="662072"/>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06DB7ADA-B188-4D7B-886C-572B7E3DB003}"/>
              </a:ext>
            </a:extLst>
          </p:cNvPr>
          <p:cNvGraphicFramePr>
            <a:graphicFrameLocks noChangeAspect="1"/>
          </p:cNvGraphicFramePr>
          <p:nvPr>
            <p:extLst>
              <p:ext uri="{D42A27DB-BD31-4B8C-83A1-F6EECF244321}">
                <p14:modId xmlns:p14="http://schemas.microsoft.com/office/powerpoint/2010/main" val="745124797"/>
              </p:ext>
            </p:extLst>
          </p:nvPr>
        </p:nvGraphicFramePr>
        <p:xfrm>
          <a:off x="3843911" y="4391368"/>
          <a:ext cx="4657829" cy="417227"/>
        </p:xfrm>
        <a:graphic>
          <a:graphicData uri="http://schemas.openxmlformats.org/presentationml/2006/ole">
            <mc:AlternateContent xmlns:mc="http://schemas.openxmlformats.org/markup-compatibility/2006">
              <mc:Choice xmlns:v="urn:schemas-microsoft-com:vml" Requires="v">
                <p:oleObj spid="_x0000_s5164" r:id="rId5" imgW="4965480" imgH="444240" progId="">
                  <p:embed/>
                </p:oleObj>
              </mc:Choice>
              <mc:Fallback>
                <p:oleObj r:id="rId5" imgW="4965480" imgH="444240" progId="">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3911" y="4391368"/>
                        <a:ext cx="4657829" cy="417227"/>
                      </a:xfrm>
                      <a:prstGeom prst="rect">
                        <a:avLst/>
                      </a:prstGeom>
                      <a:noFill/>
                    </p:spPr>
                  </p:pic>
                </p:oleObj>
              </mc:Fallback>
            </mc:AlternateContent>
          </a:graphicData>
        </a:graphic>
      </p:graphicFrame>
    </p:spTree>
    <p:extLst>
      <p:ext uri="{BB962C8B-B14F-4D97-AF65-F5344CB8AC3E}">
        <p14:creationId xmlns:p14="http://schemas.microsoft.com/office/powerpoint/2010/main" val="183737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02D09-913D-4BD4-BBE3-942438862BD1}"/>
              </a:ext>
            </a:extLst>
          </p:cNvPr>
          <p:cNvSpPr>
            <a:spLocks noGrp="1"/>
          </p:cNvSpPr>
          <p:nvPr>
            <p:ph type="title"/>
          </p:nvPr>
        </p:nvSpPr>
        <p:spPr/>
        <p:txBody>
          <a:bodyPr/>
          <a:lstStyle/>
          <a:p>
            <a:r>
              <a:rPr lang="en-IN" dirty="0"/>
              <a:t>Steps in Chinese Remainder Theorem</a:t>
            </a:r>
          </a:p>
        </p:txBody>
      </p:sp>
      <p:sp>
        <p:nvSpPr>
          <p:cNvPr id="3" name="Content Placeholder 2">
            <a:extLst>
              <a:ext uri="{FF2B5EF4-FFF2-40B4-BE49-F238E27FC236}">
                <a16:creationId xmlns:a16="http://schemas.microsoft.com/office/drawing/2014/main" id="{B7363C7A-0954-4CDA-9BFA-1B5AA728B4F6}"/>
              </a:ext>
            </a:extLst>
          </p:cNvPr>
          <p:cNvSpPr>
            <a:spLocks noGrp="1"/>
          </p:cNvSpPr>
          <p:nvPr>
            <p:ph idx="1"/>
          </p:nvPr>
        </p:nvSpPr>
        <p:spPr/>
        <p:txBody>
          <a:bodyPr>
            <a:normAutofit/>
          </a:bodyPr>
          <a:lstStyle/>
          <a:p>
            <a:r>
              <a:rPr lang="en-US" sz="2400" dirty="0"/>
              <a:t>Find M = m1 × m2 × … × mk. This is the common modulus.</a:t>
            </a:r>
            <a:endParaRPr lang="en-IN" sz="2400" dirty="0"/>
          </a:p>
          <a:p>
            <a:r>
              <a:rPr lang="en-US" sz="2400" dirty="0"/>
              <a:t>Find M1 = M/m1, M2 = M/m2… Mk = M/mk.</a:t>
            </a:r>
            <a:endParaRPr lang="en-IN" sz="2400" dirty="0"/>
          </a:p>
          <a:p>
            <a:r>
              <a:rPr lang="en-US" sz="2400" dirty="0"/>
              <a:t>Find the multiplicative inverse of M1, M2, …, Mk using the corresponding moduli (m1, m2, …, </a:t>
            </a:r>
            <a:r>
              <a:rPr lang="en-US" sz="2400" dirty="0" err="1"/>
              <a:t>mk</a:t>
            </a:r>
            <a:r>
              <a:rPr lang="en-US" sz="2400" dirty="0"/>
              <a:t>). Call the inverses M1</a:t>
            </a:r>
            <a:r>
              <a:rPr lang="en-US" sz="2400" baseline="30000" dirty="0"/>
              <a:t>−1</a:t>
            </a:r>
            <a:r>
              <a:rPr lang="en-US" sz="2400" dirty="0"/>
              <a:t>, M2</a:t>
            </a:r>
            <a:r>
              <a:rPr lang="en-US" sz="2400" baseline="30000" dirty="0"/>
              <a:t>−1</a:t>
            </a:r>
            <a:r>
              <a:rPr lang="en-US" sz="2400" dirty="0"/>
              <a:t>, …, Mk </a:t>
            </a:r>
            <a:r>
              <a:rPr lang="en-US" sz="2400" baseline="30000" dirty="0"/>
              <a:t>−1</a:t>
            </a:r>
            <a:r>
              <a:rPr lang="en-US" sz="2400" dirty="0"/>
              <a:t>.</a:t>
            </a:r>
          </a:p>
          <a:p>
            <a:r>
              <a:rPr lang="en-US" sz="2400" dirty="0"/>
              <a:t>The solution to the simultaneous equations is</a:t>
            </a:r>
            <a:endParaRPr lang="en-IN" sz="2400" dirty="0"/>
          </a:p>
          <a:p>
            <a:endParaRPr lang="en-IN" sz="2400" dirty="0"/>
          </a:p>
          <a:p>
            <a:endParaRPr lang="en-IN" sz="2400" dirty="0"/>
          </a:p>
        </p:txBody>
      </p:sp>
      <p:pic>
        <p:nvPicPr>
          <p:cNvPr id="4" name="Picture 3">
            <a:extLst>
              <a:ext uri="{FF2B5EF4-FFF2-40B4-BE49-F238E27FC236}">
                <a16:creationId xmlns:a16="http://schemas.microsoft.com/office/drawing/2014/main" id="{5CDFA3EA-BF8C-4105-91AD-B30314EF9BAD}"/>
              </a:ext>
            </a:extLst>
          </p:cNvPr>
          <p:cNvPicPr/>
          <p:nvPr/>
        </p:nvPicPr>
        <p:blipFill>
          <a:blip r:embed="rId2">
            <a:lum bright="20000"/>
          </a:blip>
          <a:srcRect/>
          <a:stretch>
            <a:fillRect/>
          </a:stretch>
        </p:blipFill>
        <p:spPr bwMode="auto">
          <a:xfrm>
            <a:off x="2994582" y="5002798"/>
            <a:ext cx="7657706" cy="521309"/>
          </a:xfrm>
          <a:prstGeom prst="rect">
            <a:avLst/>
          </a:prstGeom>
          <a:noFill/>
          <a:ln w="28575" cmpd="sng">
            <a:solidFill>
              <a:srgbClr val="FFFFFF"/>
            </a:solidFill>
            <a:miter lim="800000"/>
            <a:headEnd/>
            <a:tailEnd/>
          </a:ln>
          <a:effectLst/>
        </p:spPr>
      </p:pic>
    </p:spTree>
    <p:extLst>
      <p:ext uri="{BB962C8B-B14F-4D97-AF65-F5344CB8AC3E}">
        <p14:creationId xmlns:p14="http://schemas.microsoft.com/office/powerpoint/2010/main" val="360335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AAA2-0FF9-4B27-95CF-2EEAD5F5862C}"/>
              </a:ext>
            </a:extLst>
          </p:cNvPr>
          <p:cNvSpPr>
            <a:spLocks noGrp="1"/>
          </p:cNvSpPr>
          <p:nvPr>
            <p:ph type="title"/>
          </p:nvPr>
        </p:nvSpPr>
        <p:spPr/>
        <p:txBody>
          <a:bodyPr/>
          <a:lstStyle/>
          <a:p>
            <a:r>
              <a:rPr lang="en-US" dirty="0"/>
              <a:t>Example</a:t>
            </a:r>
            <a:endParaRPr lang="en-IN" dirty="0"/>
          </a:p>
        </p:txBody>
      </p:sp>
      <p:sp>
        <p:nvSpPr>
          <p:cNvPr id="3" name="Content Placeholder 2">
            <a:extLst>
              <a:ext uri="{FF2B5EF4-FFF2-40B4-BE49-F238E27FC236}">
                <a16:creationId xmlns:a16="http://schemas.microsoft.com/office/drawing/2014/main" id="{99418637-8C53-439F-B16F-FB50482D49C1}"/>
              </a:ext>
            </a:extLst>
          </p:cNvPr>
          <p:cNvSpPr>
            <a:spLocks noGrp="1"/>
          </p:cNvSpPr>
          <p:nvPr>
            <p:ph idx="1"/>
          </p:nvPr>
        </p:nvSpPr>
        <p:spPr/>
        <p:txBody>
          <a:bodyPr>
            <a:normAutofit fontScale="85000" lnSpcReduction="20000"/>
          </a:bodyPr>
          <a:lstStyle/>
          <a:p>
            <a:r>
              <a:rPr lang="en-US" sz="2400" dirty="0"/>
              <a:t>Find x for the following equations: </a:t>
            </a:r>
            <a:endParaRPr lang="en-IN" sz="2400" dirty="0"/>
          </a:p>
          <a:p>
            <a:pPr marL="0" indent="0">
              <a:buNone/>
            </a:pPr>
            <a:r>
              <a:rPr lang="en-US" sz="2400" dirty="0"/>
              <a:t>		 x ≡2 mod 3</a:t>
            </a:r>
            <a:endParaRPr lang="en-IN" sz="2400" dirty="0"/>
          </a:p>
          <a:p>
            <a:pPr marL="0" indent="0">
              <a:buNone/>
            </a:pPr>
            <a:r>
              <a:rPr lang="en-US" sz="2400" dirty="0"/>
              <a:t>		 x ≡ 3 mod 5</a:t>
            </a:r>
            <a:endParaRPr lang="en-IN" sz="2400" dirty="0"/>
          </a:p>
          <a:p>
            <a:pPr marL="0" indent="0">
              <a:buNone/>
            </a:pPr>
            <a:r>
              <a:rPr lang="en-US" sz="2400" dirty="0"/>
              <a:t>		 x ≡ 2 mod 7</a:t>
            </a:r>
          </a:p>
          <a:p>
            <a:pPr marL="0" indent="0">
              <a:buNone/>
            </a:pPr>
            <a:r>
              <a:rPr lang="en-US" sz="2400" dirty="0"/>
              <a:t>Answer:</a:t>
            </a:r>
          </a:p>
          <a:p>
            <a:r>
              <a:rPr lang="en-US" sz="2400" dirty="0"/>
              <a:t>M = 3 × 5 × 7 = 105</a:t>
            </a:r>
            <a:endParaRPr lang="en-IN" sz="2400" dirty="0"/>
          </a:p>
          <a:p>
            <a:r>
              <a:rPr lang="en-US" sz="2400" dirty="0"/>
              <a:t>M1 = 105 / 3 = 35, M2 = 105 / 5 = 21, M3 = 105 / 7 = 15</a:t>
            </a:r>
            <a:endParaRPr lang="en-IN" sz="2400" dirty="0"/>
          </a:p>
          <a:p>
            <a:r>
              <a:rPr lang="en-US" sz="2400" dirty="0"/>
              <a:t>The inverses are M1−1 = 2, M2−1 = 1, M3 −1 = 1</a:t>
            </a:r>
            <a:endParaRPr lang="en-IN" sz="2400" dirty="0"/>
          </a:p>
          <a:p>
            <a:r>
              <a:rPr lang="en-US" sz="2400" dirty="0"/>
              <a:t>x = (2 × 35 × 2 + 3 × 21 × 1 + 2 × 15 × 1) mod 105 = 23 mod 105</a:t>
            </a:r>
            <a:endParaRPr lang="en-IN" sz="2400" dirty="0"/>
          </a:p>
          <a:p>
            <a:r>
              <a:rPr lang="en-US" sz="2400" dirty="0"/>
              <a:t>x = 23</a:t>
            </a:r>
            <a:endParaRPr lang="en-IN" sz="2400" dirty="0"/>
          </a:p>
          <a:p>
            <a:endParaRPr lang="en-IN" sz="2400" dirty="0"/>
          </a:p>
        </p:txBody>
      </p:sp>
    </p:spTree>
    <p:extLst>
      <p:ext uri="{BB962C8B-B14F-4D97-AF65-F5344CB8AC3E}">
        <p14:creationId xmlns:p14="http://schemas.microsoft.com/office/powerpoint/2010/main" val="63995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6B8BA-EEDB-40FC-8E27-641DCA48DC0A}"/>
              </a:ext>
            </a:extLst>
          </p:cNvPr>
          <p:cNvSpPr>
            <a:spLocks noGrp="1"/>
          </p:cNvSpPr>
          <p:nvPr>
            <p:ph type="title"/>
          </p:nvPr>
        </p:nvSpPr>
        <p:spPr/>
        <p:txBody>
          <a:bodyPr/>
          <a:lstStyle/>
          <a:p>
            <a:r>
              <a:rPr lang="en-IN" dirty="0"/>
              <a:t>Code</a:t>
            </a:r>
          </a:p>
        </p:txBody>
      </p:sp>
      <p:pic>
        <p:nvPicPr>
          <p:cNvPr id="4" name="Content Placeholder 3">
            <a:extLst>
              <a:ext uri="{FF2B5EF4-FFF2-40B4-BE49-F238E27FC236}">
                <a16:creationId xmlns:a16="http://schemas.microsoft.com/office/drawing/2014/main" id="{78FAD1D0-8B3D-4794-8A70-F920E061BB57}"/>
              </a:ext>
            </a:extLst>
          </p:cNvPr>
          <p:cNvPicPr>
            <a:picLocks noGrp="1" noChangeAspect="1"/>
          </p:cNvPicPr>
          <p:nvPr>
            <p:ph idx="1"/>
          </p:nvPr>
        </p:nvPicPr>
        <p:blipFill rotWithShape="1">
          <a:blip r:embed="rId2"/>
          <a:srcRect l="1225" t="20626" r="57795" b="14504"/>
          <a:stretch/>
        </p:blipFill>
        <p:spPr>
          <a:xfrm>
            <a:off x="2592925" y="1470581"/>
            <a:ext cx="9068587" cy="5145360"/>
          </a:xfrm>
          <a:prstGeom prst="rect">
            <a:avLst/>
          </a:prstGeom>
        </p:spPr>
      </p:pic>
    </p:spTree>
    <p:extLst>
      <p:ext uri="{BB962C8B-B14F-4D97-AF65-F5344CB8AC3E}">
        <p14:creationId xmlns:p14="http://schemas.microsoft.com/office/powerpoint/2010/main" val="3070123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8DE86-CBF3-4ED1-9FA2-4F9607522352}"/>
              </a:ext>
            </a:extLst>
          </p:cNvPr>
          <p:cNvSpPr>
            <a:spLocks noGrp="1"/>
          </p:cNvSpPr>
          <p:nvPr>
            <p:ph type="title"/>
          </p:nvPr>
        </p:nvSpPr>
        <p:spPr/>
        <p:txBody>
          <a:bodyPr/>
          <a:lstStyle/>
          <a:p>
            <a:r>
              <a:rPr lang="en-IN" dirty="0"/>
              <a:t>Output</a:t>
            </a:r>
          </a:p>
        </p:txBody>
      </p:sp>
      <p:pic>
        <p:nvPicPr>
          <p:cNvPr id="7" name="Content Placeholder 6">
            <a:extLst>
              <a:ext uri="{FF2B5EF4-FFF2-40B4-BE49-F238E27FC236}">
                <a16:creationId xmlns:a16="http://schemas.microsoft.com/office/drawing/2014/main" id="{00F83B73-A1E5-4F6D-8075-E2A89669511D}"/>
              </a:ext>
            </a:extLst>
          </p:cNvPr>
          <p:cNvPicPr>
            <a:picLocks noGrp="1" noChangeAspect="1"/>
          </p:cNvPicPr>
          <p:nvPr>
            <p:ph idx="1"/>
          </p:nvPr>
        </p:nvPicPr>
        <p:blipFill rotWithShape="1">
          <a:blip r:embed="rId2"/>
          <a:srcRect l="41446" t="1913" r="21726" b="56919"/>
          <a:stretch/>
        </p:blipFill>
        <p:spPr>
          <a:xfrm>
            <a:off x="3120272" y="1567620"/>
            <a:ext cx="7421127" cy="4666270"/>
          </a:xfrm>
        </p:spPr>
      </p:pic>
    </p:spTree>
    <p:extLst>
      <p:ext uri="{BB962C8B-B14F-4D97-AF65-F5344CB8AC3E}">
        <p14:creationId xmlns:p14="http://schemas.microsoft.com/office/powerpoint/2010/main" val="3261856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BC0F-38BE-4B2F-A2C6-5F5F93ED6321}"/>
              </a:ext>
            </a:extLst>
          </p:cNvPr>
          <p:cNvSpPr>
            <a:spLocks noGrp="1"/>
          </p:cNvSpPr>
          <p:nvPr>
            <p:ph type="title"/>
          </p:nvPr>
        </p:nvSpPr>
        <p:spPr/>
        <p:txBody>
          <a:bodyPr/>
          <a:lstStyle/>
          <a:p>
            <a:pPr algn="ctr"/>
            <a:r>
              <a:rPr lang="en-IN" dirty="0"/>
              <a:t>Assignment 3</a:t>
            </a:r>
          </a:p>
        </p:txBody>
      </p:sp>
      <p:sp>
        <p:nvSpPr>
          <p:cNvPr id="3" name="Content Placeholder 2">
            <a:extLst>
              <a:ext uri="{FF2B5EF4-FFF2-40B4-BE49-F238E27FC236}">
                <a16:creationId xmlns:a16="http://schemas.microsoft.com/office/drawing/2014/main" id="{A194A8A8-A9D7-4803-BF4B-169639A60B60}"/>
              </a:ext>
            </a:extLst>
          </p:cNvPr>
          <p:cNvSpPr>
            <a:spLocks noGrp="1"/>
          </p:cNvSpPr>
          <p:nvPr>
            <p:ph idx="1"/>
          </p:nvPr>
        </p:nvSpPr>
        <p:spPr/>
        <p:txBody>
          <a:bodyPr>
            <a:normAutofit/>
          </a:bodyPr>
          <a:lstStyle/>
          <a:p>
            <a:pPr marL="0" indent="0">
              <a:buNone/>
            </a:pPr>
            <a:r>
              <a:rPr lang="en-IN" sz="4000" dirty="0"/>
              <a:t>Write a program in C++ or Java to implement SHA1 algorithm using libraries (API)</a:t>
            </a:r>
          </a:p>
        </p:txBody>
      </p:sp>
    </p:spTree>
    <p:extLst>
      <p:ext uri="{BB962C8B-B14F-4D97-AF65-F5344CB8AC3E}">
        <p14:creationId xmlns:p14="http://schemas.microsoft.com/office/powerpoint/2010/main" val="41329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295A-1958-42C4-B768-B97DC4FB56E0}"/>
              </a:ext>
            </a:extLst>
          </p:cNvPr>
          <p:cNvSpPr>
            <a:spLocks noGrp="1"/>
          </p:cNvSpPr>
          <p:nvPr>
            <p:ph type="title"/>
          </p:nvPr>
        </p:nvSpPr>
        <p:spPr/>
        <p:txBody>
          <a:bodyPr/>
          <a:lstStyle/>
          <a:p>
            <a:r>
              <a:rPr lang="en-IN" dirty="0"/>
              <a:t>Secure Hash Algorithm (SHA)</a:t>
            </a:r>
          </a:p>
        </p:txBody>
      </p:sp>
      <p:sp>
        <p:nvSpPr>
          <p:cNvPr id="3" name="Content Placeholder 2">
            <a:extLst>
              <a:ext uri="{FF2B5EF4-FFF2-40B4-BE49-F238E27FC236}">
                <a16:creationId xmlns:a16="http://schemas.microsoft.com/office/drawing/2014/main" id="{7C35F49F-21C2-477F-B06C-2583DA3D2909}"/>
              </a:ext>
            </a:extLst>
          </p:cNvPr>
          <p:cNvSpPr>
            <a:spLocks noGrp="1"/>
          </p:cNvSpPr>
          <p:nvPr>
            <p:ph idx="1"/>
          </p:nvPr>
        </p:nvSpPr>
        <p:spPr/>
        <p:txBody>
          <a:bodyPr>
            <a:normAutofit fontScale="92500"/>
          </a:bodyPr>
          <a:lstStyle/>
          <a:p>
            <a:r>
              <a:rPr lang="en-US" sz="2400" dirty="0"/>
              <a:t>The National Institute of Standard and Technology(NIST) along with  NSA developed the Secure Hash Algorithm(SHA).SHA works with any input message that is less than 2</a:t>
            </a:r>
            <a:r>
              <a:rPr lang="en-US" sz="2400" baseline="30000" dirty="0"/>
              <a:t>64 </a:t>
            </a:r>
            <a:r>
              <a:rPr lang="en-US" sz="2400" dirty="0"/>
              <a:t>bits in length. The output of SHA-1 is a message digest which is 160 bits in length. </a:t>
            </a:r>
          </a:p>
          <a:p>
            <a:r>
              <a:rPr lang="en-US" sz="2400" dirty="0"/>
              <a:t>The word secure is SHA was decided based on two features. SHA  is designed to be computationally infeasible to:</a:t>
            </a:r>
            <a:endParaRPr lang="en-IN" sz="2400" dirty="0"/>
          </a:p>
          <a:p>
            <a:pPr marL="0" indent="0">
              <a:buNone/>
            </a:pPr>
            <a:r>
              <a:rPr lang="en-US" sz="2400" dirty="0"/>
              <a:t>	1. Obtain the original message, given its message digest and</a:t>
            </a:r>
            <a:endParaRPr lang="en-IN" sz="2400" dirty="0"/>
          </a:p>
          <a:p>
            <a:pPr marL="0" indent="0">
              <a:buNone/>
            </a:pPr>
            <a:r>
              <a:rPr lang="en-US" sz="2400" dirty="0"/>
              <a:t>	2. Find two messages producing the same message digest</a:t>
            </a:r>
            <a:endParaRPr lang="en-IN" sz="2400" dirty="0"/>
          </a:p>
          <a:p>
            <a:endParaRPr lang="en-IN" sz="2400" dirty="0"/>
          </a:p>
        </p:txBody>
      </p:sp>
    </p:spTree>
    <p:extLst>
      <p:ext uri="{BB962C8B-B14F-4D97-AF65-F5344CB8AC3E}">
        <p14:creationId xmlns:p14="http://schemas.microsoft.com/office/powerpoint/2010/main" val="2136711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DED4-6C8F-418F-A0F6-577FD557550A}"/>
              </a:ext>
            </a:extLst>
          </p:cNvPr>
          <p:cNvSpPr>
            <a:spLocks noGrp="1"/>
          </p:cNvSpPr>
          <p:nvPr>
            <p:ph type="title"/>
          </p:nvPr>
        </p:nvSpPr>
        <p:spPr/>
        <p:txBody>
          <a:bodyPr/>
          <a:lstStyle/>
          <a:p>
            <a:r>
              <a:rPr lang="en-IN" dirty="0"/>
              <a:t>Comparison of SHA parameters</a:t>
            </a:r>
          </a:p>
        </p:txBody>
      </p:sp>
      <p:pic>
        <p:nvPicPr>
          <p:cNvPr id="4" name="Content Placeholder 3">
            <a:extLst>
              <a:ext uri="{FF2B5EF4-FFF2-40B4-BE49-F238E27FC236}">
                <a16:creationId xmlns:a16="http://schemas.microsoft.com/office/drawing/2014/main" id="{8203B33E-A265-4404-9DDF-39AAAE3C5AF8}"/>
              </a:ext>
            </a:extLst>
          </p:cNvPr>
          <p:cNvPicPr>
            <a:picLocks noGrp="1"/>
          </p:cNvPicPr>
          <p:nvPr>
            <p:ph idx="1"/>
          </p:nvPr>
        </p:nvPicPr>
        <p:blipFill>
          <a:blip r:embed="rId2"/>
          <a:srcRect/>
          <a:stretch>
            <a:fillRect/>
          </a:stretch>
        </p:blipFill>
        <p:spPr bwMode="auto">
          <a:xfrm>
            <a:off x="2790334" y="2007908"/>
            <a:ext cx="8606672" cy="4225981"/>
          </a:xfrm>
          <a:prstGeom prst="rect">
            <a:avLst/>
          </a:prstGeom>
          <a:noFill/>
          <a:ln w="9525">
            <a:noFill/>
            <a:miter lim="800000"/>
            <a:headEnd/>
            <a:tailEnd/>
          </a:ln>
        </p:spPr>
      </p:pic>
    </p:spTree>
    <p:extLst>
      <p:ext uri="{BB962C8B-B14F-4D97-AF65-F5344CB8AC3E}">
        <p14:creationId xmlns:p14="http://schemas.microsoft.com/office/powerpoint/2010/main" val="285794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CD0B-573E-4396-AE29-83CC8C640029}"/>
              </a:ext>
            </a:extLst>
          </p:cNvPr>
          <p:cNvSpPr>
            <a:spLocks noGrp="1"/>
          </p:cNvSpPr>
          <p:nvPr>
            <p:ph type="title"/>
          </p:nvPr>
        </p:nvSpPr>
        <p:spPr/>
        <p:txBody>
          <a:bodyPr/>
          <a:lstStyle/>
          <a:p>
            <a:r>
              <a:rPr lang="en-US" dirty="0"/>
              <a:t>Asymmetric/Public Key Algorithm</a:t>
            </a:r>
            <a:endParaRPr lang="en-IN" dirty="0"/>
          </a:p>
        </p:txBody>
      </p:sp>
      <p:sp>
        <p:nvSpPr>
          <p:cNvPr id="3" name="Content Placeholder 2">
            <a:extLst>
              <a:ext uri="{FF2B5EF4-FFF2-40B4-BE49-F238E27FC236}">
                <a16:creationId xmlns:a16="http://schemas.microsoft.com/office/drawing/2014/main" id="{1A648FEB-FDD3-494E-A6FF-C5C8E3E19AF3}"/>
              </a:ext>
            </a:extLst>
          </p:cNvPr>
          <p:cNvSpPr>
            <a:spLocks noGrp="1"/>
          </p:cNvSpPr>
          <p:nvPr>
            <p:ph idx="1"/>
          </p:nvPr>
        </p:nvSpPr>
        <p:spPr/>
        <p:txBody>
          <a:bodyPr>
            <a:normAutofit fontScale="92500" lnSpcReduction="10000"/>
          </a:bodyPr>
          <a:lstStyle/>
          <a:p>
            <a:r>
              <a:rPr lang="en-US" sz="2400" dirty="0"/>
              <a:t>Public key algorithms were evolved to solve the problem of key distribution in symmetric algorithms. This is achieved by using one key for encryption and a different but related key for decryption. </a:t>
            </a:r>
          </a:p>
          <a:p>
            <a:r>
              <a:rPr lang="en-US" sz="2400" dirty="0"/>
              <a:t>These algorithms are designed such that it is computationally infeasible to determine the decryption key given only knowledge of the cryptographic algorithm and the encryption key. </a:t>
            </a:r>
          </a:p>
          <a:p>
            <a:r>
              <a:rPr lang="en-US" sz="2400" dirty="0"/>
              <a:t>Also in some algorithms, such as RSA, either of the two related keys can be used for encryption, with the other used for decryption.</a:t>
            </a:r>
            <a:endParaRPr lang="en-IN" sz="2400" dirty="0"/>
          </a:p>
          <a:p>
            <a:endParaRPr lang="en-IN" sz="2400" dirty="0"/>
          </a:p>
        </p:txBody>
      </p:sp>
    </p:spTree>
    <p:extLst>
      <p:ext uri="{BB962C8B-B14F-4D97-AF65-F5344CB8AC3E}">
        <p14:creationId xmlns:p14="http://schemas.microsoft.com/office/powerpoint/2010/main" val="4032461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C74E-399D-4D29-B517-DDA86E44D75C}"/>
              </a:ext>
            </a:extLst>
          </p:cNvPr>
          <p:cNvSpPr>
            <a:spLocks noGrp="1"/>
          </p:cNvSpPr>
          <p:nvPr>
            <p:ph type="title"/>
          </p:nvPr>
        </p:nvSpPr>
        <p:spPr/>
        <p:txBody>
          <a:bodyPr/>
          <a:lstStyle/>
          <a:p>
            <a:r>
              <a:rPr lang="en-IN" dirty="0"/>
              <a:t>Steps for SHA</a:t>
            </a:r>
          </a:p>
        </p:txBody>
      </p:sp>
      <p:sp>
        <p:nvSpPr>
          <p:cNvPr id="3" name="Content Placeholder 2">
            <a:extLst>
              <a:ext uri="{FF2B5EF4-FFF2-40B4-BE49-F238E27FC236}">
                <a16:creationId xmlns:a16="http://schemas.microsoft.com/office/drawing/2014/main" id="{04E7578C-B62A-4ABB-9D0E-C0A285CB3772}"/>
              </a:ext>
            </a:extLst>
          </p:cNvPr>
          <p:cNvSpPr>
            <a:spLocks noGrp="1"/>
          </p:cNvSpPr>
          <p:nvPr>
            <p:ph idx="1"/>
          </p:nvPr>
        </p:nvSpPr>
        <p:spPr/>
        <p:txBody>
          <a:bodyPr>
            <a:normAutofit lnSpcReduction="10000"/>
          </a:bodyPr>
          <a:lstStyle/>
          <a:p>
            <a:pPr marL="457200" indent="-457200">
              <a:buFont typeface="+mj-lt"/>
              <a:buAutoNum type="arabicPeriod"/>
            </a:pPr>
            <a:r>
              <a:rPr lang="en-IN" sz="2400" dirty="0"/>
              <a:t>Padding</a:t>
            </a:r>
          </a:p>
          <a:p>
            <a:r>
              <a:rPr lang="en-US" sz="2400" dirty="0"/>
              <a:t>The first step in  SHA is to add padding to the end of the original message in such a way that the length of the message is 64 bits short of multiple of 512.Padding is always added even if message is already 64 bit short of multiple of 512.</a:t>
            </a:r>
            <a:endParaRPr lang="en-IN" sz="2400" dirty="0"/>
          </a:p>
          <a:p>
            <a:pPr marL="457200" indent="-457200">
              <a:buFont typeface="+mj-lt"/>
              <a:buAutoNum type="arabicPeriod" startAt="2"/>
            </a:pPr>
            <a:r>
              <a:rPr lang="en-US" sz="2400" dirty="0"/>
              <a:t>Append length</a:t>
            </a:r>
          </a:p>
          <a:p>
            <a:r>
              <a:rPr lang="en-US" sz="2400" dirty="0"/>
              <a:t>The length of the message excluding the length of the padding is now calculated and appended to the end of the padding as a 64 bit block.</a:t>
            </a:r>
            <a:endParaRPr lang="en-IN" sz="2400" dirty="0"/>
          </a:p>
          <a:p>
            <a:endParaRPr lang="en-IN" sz="2400" dirty="0"/>
          </a:p>
        </p:txBody>
      </p:sp>
    </p:spTree>
    <p:extLst>
      <p:ext uri="{BB962C8B-B14F-4D97-AF65-F5344CB8AC3E}">
        <p14:creationId xmlns:p14="http://schemas.microsoft.com/office/powerpoint/2010/main" val="317294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3490-B001-413C-9E94-95BE4A4F8EA1}"/>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1C2244BE-141B-4467-BD7A-02D12BD0A70D}"/>
              </a:ext>
            </a:extLst>
          </p:cNvPr>
          <p:cNvSpPr>
            <a:spLocks noGrp="1"/>
          </p:cNvSpPr>
          <p:nvPr>
            <p:ph idx="1"/>
          </p:nvPr>
        </p:nvSpPr>
        <p:spPr/>
        <p:txBody>
          <a:bodyPr>
            <a:normAutofit/>
          </a:bodyPr>
          <a:lstStyle/>
          <a:p>
            <a:pPr>
              <a:buFont typeface="+mj-lt"/>
              <a:buAutoNum type="arabicPeriod" startAt="3"/>
            </a:pPr>
            <a:r>
              <a:rPr lang="en-US" sz="2000" dirty="0"/>
              <a:t>Divide the input into 512 bit block</a:t>
            </a:r>
          </a:p>
          <a:p>
            <a:r>
              <a:rPr lang="en-US" sz="2000" dirty="0"/>
              <a:t>The input message is now divided into blocks, each of length 512 bits. These blocks become the input to the message digest processing logic.</a:t>
            </a:r>
            <a:endParaRPr lang="en-IN" sz="2000" dirty="0"/>
          </a:p>
          <a:p>
            <a:pPr>
              <a:buFont typeface="+mj-lt"/>
              <a:buAutoNum type="arabicPeriod" startAt="4"/>
            </a:pPr>
            <a:r>
              <a:rPr lang="en-US" sz="2000" dirty="0"/>
              <a:t>Initialize chaining variables</a:t>
            </a:r>
          </a:p>
          <a:p>
            <a:r>
              <a:rPr lang="en-US" sz="2000" dirty="0"/>
              <a:t>Five chaining variables A through E are initializes. Each chaining variable is 32 bits in length. Following table shows their values</a:t>
            </a:r>
            <a:endParaRPr lang="en-IN" sz="2000" dirty="0"/>
          </a:p>
          <a:p>
            <a:pPr marL="0" indent="0">
              <a:buNone/>
            </a:pPr>
            <a:endParaRPr lang="en-IN" sz="2000" dirty="0"/>
          </a:p>
        </p:txBody>
      </p:sp>
      <p:graphicFrame>
        <p:nvGraphicFramePr>
          <p:cNvPr id="4" name="Table 3">
            <a:extLst>
              <a:ext uri="{FF2B5EF4-FFF2-40B4-BE49-F238E27FC236}">
                <a16:creationId xmlns:a16="http://schemas.microsoft.com/office/drawing/2014/main" id="{263F09A6-105C-4D8B-A08B-E610C8F16A49}"/>
              </a:ext>
            </a:extLst>
          </p:cNvPr>
          <p:cNvGraphicFramePr>
            <a:graphicFrameLocks noGrp="1"/>
          </p:cNvGraphicFramePr>
          <p:nvPr>
            <p:extLst>
              <p:ext uri="{D42A27DB-BD31-4B8C-83A1-F6EECF244321}">
                <p14:modId xmlns:p14="http://schemas.microsoft.com/office/powerpoint/2010/main" val="3748139012"/>
              </p:ext>
            </p:extLst>
          </p:nvPr>
        </p:nvGraphicFramePr>
        <p:xfrm>
          <a:off x="5255702" y="5022119"/>
          <a:ext cx="2804216" cy="1473565"/>
        </p:xfrm>
        <a:graphic>
          <a:graphicData uri="http://schemas.openxmlformats.org/drawingml/2006/table">
            <a:tbl>
              <a:tblPr firstRow="1" firstCol="1" bandRow="1">
                <a:tableStyleId>{5C22544A-7EE6-4342-B048-85BDC9FD1C3A}</a:tableStyleId>
              </a:tblPr>
              <a:tblGrid>
                <a:gridCol w="943011">
                  <a:extLst>
                    <a:ext uri="{9D8B030D-6E8A-4147-A177-3AD203B41FA5}">
                      <a16:colId xmlns:a16="http://schemas.microsoft.com/office/drawing/2014/main" val="2526833762"/>
                    </a:ext>
                  </a:extLst>
                </a:gridCol>
                <a:gridCol w="1861205">
                  <a:extLst>
                    <a:ext uri="{9D8B030D-6E8A-4147-A177-3AD203B41FA5}">
                      <a16:colId xmlns:a16="http://schemas.microsoft.com/office/drawing/2014/main" val="2028394091"/>
                    </a:ext>
                  </a:extLst>
                </a:gridCol>
              </a:tblGrid>
              <a:tr h="434255">
                <a:tc>
                  <a:txBody>
                    <a:bodyPr/>
                    <a:lstStyle/>
                    <a:p>
                      <a:pPr algn="just">
                        <a:lnSpc>
                          <a:spcPct val="115000"/>
                        </a:lnSpc>
                        <a:spcAft>
                          <a:spcPts val="0"/>
                        </a:spcAft>
                      </a:pPr>
                      <a:r>
                        <a:rPr lang="en-US" sz="1200" dirty="0">
                          <a:effectLst/>
                        </a:rPr>
                        <a:t>Variable      Name</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Value(in Hexadecimal)</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9235391"/>
                  </a:ext>
                </a:extLst>
              </a:tr>
              <a:tr h="207862">
                <a:tc>
                  <a:txBody>
                    <a:bodyPr/>
                    <a:lstStyle/>
                    <a:p>
                      <a:pPr algn="just">
                        <a:lnSpc>
                          <a:spcPct val="115000"/>
                        </a:lnSpc>
                        <a:spcAft>
                          <a:spcPts val="0"/>
                        </a:spcAft>
                      </a:pPr>
                      <a:r>
                        <a:rPr lang="en-US" sz="1200">
                          <a:effectLst/>
                        </a:rPr>
                        <a:t>A</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01 23 45 67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3976244"/>
                  </a:ext>
                </a:extLst>
              </a:tr>
              <a:tr h="207862">
                <a:tc>
                  <a:txBody>
                    <a:bodyPr/>
                    <a:lstStyle/>
                    <a:p>
                      <a:pPr algn="just">
                        <a:lnSpc>
                          <a:spcPct val="115000"/>
                        </a:lnSpc>
                        <a:spcAft>
                          <a:spcPts val="0"/>
                        </a:spcAft>
                      </a:pPr>
                      <a:r>
                        <a:rPr lang="en-US" sz="1200">
                          <a:effectLst/>
                        </a:rPr>
                        <a:t>B</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89 AB CD EF</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49932409"/>
                  </a:ext>
                </a:extLst>
              </a:tr>
              <a:tr h="207862">
                <a:tc>
                  <a:txBody>
                    <a:bodyPr/>
                    <a:lstStyle/>
                    <a:p>
                      <a:pPr algn="just">
                        <a:lnSpc>
                          <a:spcPct val="115000"/>
                        </a:lnSpc>
                        <a:spcAft>
                          <a:spcPts val="0"/>
                        </a:spcAft>
                      </a:pPr>
                      <a:r>
                        <a:rPr lang="en-US" sz="1200">
                          <a:effectLst/>
                        </a:rPr>
                        <a:t>C</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FE DC BA 98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16281172"/>
                  </a:ext>
                </a:extLst>
              </a:tr>
              <a:tr h="207862">
                <a:tc>
                  <a:txBody>
                    <a:bodyPr/>
                    <a:lstStyle/>
                    <a:p>
                      <a:pPr algn="just">
                        <a:lnSpc>
                          <a:spcPct val="115000"/>
                        </a:lnSpc>
                        <a:spcAft>
                          <a:spcPts val="0"/>
                        </a:spcAft>
                      </a:pPr>
                      <a:r>
                        <a:rPr lang="en-US" sz="1200">
                          <a:effectLst/>
                        </a:rPr>
                        <a:t>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76 54 32 10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7310729"/>
                  </a:ext>
                </a:extLst>
              </a:tr>
              <a:tr h="207862">
                <a:tc>
                  <a:txBody>
                    <a:bodyPr/>
                    <a:lstStyle/>
                    <a:p>
                      <a:pPr algn="just">
                        <a:lnSpc>
                          <a:spcPct val="115000"/>
                        </a:lnSpc>
                        <a:spcAft>
                          <a:spcPts val="0"/>
                        </a:spcAft>
                      </a:pPr>
                      <a:r>
                        <a:rPr lang="en-US" sz="1200">
                          <a:effectLst/>
                        </a:rPr>
                        <a:t>E</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C3 D2 E1 F0</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3361111"/>
                  </a:ext>
                </a:extLst>
              </a:tr>
            </a:tbl>
          </a:graphicData>
        </a:graphic>
      </p:graphicFrame>
    </p:spTree>
    <p:extLst>
      <p:ext uri="{BB962C8B-B14F-4D97-AF65-F5344CB8AC3E}">
        <p14:creationId xmlns:p14="http://schemas.microsoft.com/office/powerpoint/2010/main" val="4057308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7A77-B13F-41F3-83CA-28EEA5CB2CD8}"/>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BBAC5D92-C5AE-4517-9E37-F9974D28596F}"/>
              </a:ext>
            </a:extLst>
          </p:cNvPr>
          <p:cNvSpPr>
            <a:spLocks noGrp="1"/>
          </p:cNvSpPr>
          <p:nvPr>
            <p:ph idx="1"/>
          </p:nvPr>
        </p:nvSpPr>
        <p:spPr/>
        <p:txBody>
          <a:bodyPr>
            <a:normAutofit fontScale="92500" lnSpcReduction="10000"/>
          </a:bodyPr>
          <a:lstStyle/>
          <a:p>
            <a:pPr>
              <a:buFont typeface="+mj-lt"/>
              <a:buAutoNum type="arabicPeriod" startAt="5"/>
            </a:pPr>
            <a:r>
              <a:rPr lang="en-IN" sz="2400" dirty="0"/>
              <a:t>Process Block</a:t>
            </a:r>
          </a:p>
          <a:p>
            <a:r>
              <a:rPr lang="en-US" sz="2400" dirty="0"/>
              <a:t>This process is divided into following sub steps</a:t>
            </a:r>
            <a:endParaRPr lang="en-IN" sz="2400" dirty="0"/>
          </a:p>
          <a:p>
            <a:r>
              <a:rPr lang="en-US" sz="2400" b="1" dirty="0"/>
              <a:t>Step 5.1 </a:t>
            </a:r>
            <a:endParaRPr lang="en-IN" sz="2400" dirty="0"/>
          </a:p>
          <a:p>
            <a:r>
              <a:rPr lang="en-US" sz="2400" dirty="0"/>
              <a:t>Copy the chaining variables –E into variables a-e. The combination of a-e called </a:t>
            </a:r>
            <a:r>
              <a:rPr lang="en-US" sz="2400" dirty="0" err="1"/>
              <a:t>abcde</a:t>
            </a:r>
            <a:r>
              <a:rPr lang="en-US" sz="2400" dirty="0"/>
              <a:t> will be considered as a single register for storing the temporary intermediate as well as the final results.</a:t>
            </a:r>
            <a:endParaRPr lang="en-IN" sz="2400" dirty="0"/>
          </a:p>
          <a:p>
            <a:r>
              <a:rPr lang="en-US" sz="2400" b="1" dirty="0"/>
              <a:t>Step 5.2</a:t>
            </a:r>
            <a:endParaRPr lang="en-IN" sz="2400" dirty="0"/>
          </a:p>
          <a:p>
            <a:r>
              <a:rPr lang="en-US" sz="2400" dirty="0"/>
              <a:t>Now divide the current 512 bit block into 16 sub blocks, each consisting of 32 bits.</a:t>
            </a:r>
            <a:endParaRPr lang="en-IN" sz="2400" dirty="0"/>
          </a:p>
        </p:txBody>
      </p:sp>
    </p:spTree>
    <p:extLst>
      <p:ext uri="{BB962C8B-B14F-4D97-AF65-F5344CB8AC3E}">
        <p14:creationId xmlns:p14="http://schemas.microsoft.com/office/powerpoint/2010/main" val="2522347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C8C9-F95A-4B43-A53B-0174958C080A}"/>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4EFEF69C-160E-4C2F-9F9A-EAD90E640F68}"/>
              </a:ext>
            </a:extLst>
          </p:cNvPr>
          <p:cNvSpPr>
            <a:spLocks noGrp="1"/>
          </p:cNvSpPr>
          <p:nvPr>
            <p:ph idx="1"/>
          </p:nvPr>
        </p:nvSpPr>
        <p:spPr/>
        <p:txBody>
          <a:bodyPr/>
          <a:lstStyle/>
          <a:p>
            <a:r>
              <a:rPr lang="en-US" b="1" dirty="0"/>
              <a:t>Step 5.3</a:t>
            </a:r>
            <a:endParaRPr lang="en-IN" dirty="0"/>
          </a:p>
          <a:p>
            <a:r>
              <a:rPr lang="en-US" dirty="0"/>
              <a:t>SHA has 4 rounds each consisting of 20 steps or iteration. Each round takes the current 512 bit block, the register </a:t>
            </a:r>
            <a:r>
              <a:rPr lang="en-US" dirty="0" err="1"/>
              <a:t>abcde</a:t>
            </a:r>
            <a:r>
              <a:rPr lang="en-US" dirty="0"/>
              <a:t> and a constant K[t] (where t=0 to 79) as the three inputs. It then updates the contents of the register </a:t>
            </a:r>
            <a:r>
              <a:rPr lang="en-US" dirty="0" err="1"/>
              <a:t>abcde</a:t>
            </a:r>
            <a:r>
              <a:rPr lang="en-US" dirty="0"/>
              <a:t> using SHA algorithm steps. We have only four constants defined for K[t],one used in each of four rounds. The values of K[t] are given in following table:</a:t>
            </a:r>
            <a:endParaRPr lang="en-IN" dirty="0"/>
          </a:p>
          <a:p>
            <a:endParaRPr lang="en-IN" dirty="0"/>
          </a:p>
        </p:txBody>
      </p:sp>
      <p:graphicFrame>
        <p:nvGraphicFramePr>
          <p:cNvPr id="4" name="Table 3">
            <a:extLst>
              <a:ext uri="{FF2B5EF4-FFF2-40B4-BE49-F238E27FC236}">
                <a16:creationId xmlns:a16="http://schemas.microsoft.com/office/drawing/2014/main" id="{D425E80E-E086-460A-AF52-4C485867552E}"/>
              </a:ext>
            </a:extLst>
          </p:cNvPr>
          <p:cNvGraphicFramePr>
            <a:graphicFrameLocks noGrp="1"/>
          </p:cNvGraphicFramePr>
          <p:nvPr>
            <p:extLst>
              <p:ext uri="{D42A27DB-BD31-4B8C-83A1-F6EECF244321}">
                <p14:modId xmlns:p14="http://schemas.microsoft.com/office/powerpoint/2010/main" val="673104437"/>
              </p:ext>
            </p:extLst>
          </p:nvPr>
        </p:nvGraphicFramePr>
        <p:xfrm>
          <a:off x="4759321" y="4413279"/>
          <a:ext cx="4346972" cy="1497943"/>
        </p:xfrm>
        <a:graphic>
          <a:graphicData uri="http://schemas.openxmlformats.org/drawingml/2006/table">
            <a:tbl>
              <a:tblPr firstRow="1" firstCol="1" bandRow="1">
                <a:tableStyleId>{5C22544A-7EE6-4342-B048-85BDC9FD1C3A}</a:tableStyleId>
              </a:tblPr>
              <a:tblGrid>
                <a:gridCol w="866768">
                  <a:extLst>
                    <a:ext uri="{9D8B030D-6E8A-4147-A177-3AD203B41FA5}">
                      <a16:colId xmlns:a16="http://schemas.microsoft.com/office/drawing/2014/main" val="2462084431"/>
                    </a:ext>
                  </a:extLst>
                </a:gridCol>
                <a:gridCol w="1707270">
                  <a:extLst>
                    <a:ext uri="{9D8B030D-6E8A-4147-A177-3AD203B41FA5}">
                      <a16:colId xmlns:a16="http://schemas.microsoft.com/office/drawing/2014/main" val="1406292647"/>
                    </a:ext>
                  </a:extLst>
                </a:gridCol>
                <a:gridCol w="1772934">
                  <a:extLst>
                    <a:ext uri="{9D8B030D-6E8A-4147-A177-3AD203B41FA5}">
                      <a16:colId xmlns:a16="http://schemas.microsoft.com/office/drawing/2014/main" val="3108243031"/>
                    </a:ext>
                  </a:extLst>
                </a:gridCol>
              </a:tblGrid>
              <a:tr h="513935">
                <a:tc>
                  <a:txBody>
                    <a:bodyPr/>
                    <a:lstStyle/>
                    <a:p>
                      <a:pPr algn="just">
                        <a:lnSpc>
                          <a:spcPct val="115000"/>
                        </a:lnSpc>
                        <a:spcAft>
                          <a:spcPts val="0"/>
                        </a:spcAft>
                      </a:pPr>
                      <a:r>
                        <a:rPr lang="en-US" sz="1200">
                          <a:effectLst/>
                        </a:rPr>
                        <a:t>Round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Value of t between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K[t](in Hexadecimal)</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06818605"/>
                  </a:ext>
                </a:extLst>
              </a:tr>
              <a:tr h="246002">
                <a:tc>
                  <a:txBody>
                    <a:bodyPr/>
                    <a:lstStyle/>
                    <a:p>
                      <a:pPr algn="just">
                        <a:lnSpc>
                          <a:spcPct val="115000"/>
                        </a:lnSpc>
                        <a:spcAft>
                          <a:spcPts val="0"/>
                        </a:spcAft>
                      </a:pPr>
                      <a:r>
                        <a:rPr lang="en-US"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1 and 19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5A 92 79 99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19145658"/>
                  </a:ext>
                </a:extLst>
              </a:tr>
              <a:tr h="246002">
                <a:tc>
                  <a:txBody>
                    <a:bodyPr/>
                    <a:lstStyle/>
                    <a:p>
                      <a:pPr algn="just">
                        <a:lnSpc>
                          <a:spcPct val="115000"/>
                        </a:lnSpc>
                        <a:spcAft>
                          <a:spcPts val="0"/>
                        </a:spcAft>
                      </a:pPr>
                      <a:r>
                        <a:rPr lang="en-US" sz="12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20 and 39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6E D9 EB A1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089465"/>
                  </a:ext>
                </a:extLst>
              </a:tr>
              <a:tr h="246002">
                <a:tc>
                  <a:txBody>
                    <a:bodyPr/>
                    <a:lstStyle/>
                    <a:p>
                      <a:pPr algn="just">
                        <a:lnSpc>
                          <a:spcPct val="115000"/>
                        </a:lnSpc>
                        <a:spcAft>
                          <a:spcPts val="0"/>
                        </a:spcAft>
                      </a:pP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40 and 59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9F 1B BC DC</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8614458"/>
                  </a:ext>
                </a:extLst>
              </a:tr>
              <a:tr h="246002">
                <a:tc>
                  <a:txBody>
                    <a:bodyPr/>
                    <a:lstStyle/>
                    <a:p>
                      <a:pPr algn="just">
                        <a:lnSpc>
                          <a:spcPct val="115000"/>
                        </a:lnSpc>
                        <a:spcAft>
                          <a:spcPts val="0"/>
                        </a:spcAft>
                      </a:pPr>
                      <a:r>
                        <a:rPr lang="en-US" sz="12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a:effectLst/>
                        </a:rPr>
                        <a:t>60 and 79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US" sz="1200" dirty="0">
                          <a:effectLst/>
                        </a:rPr>
                        <a:t>CA 62 C1 D6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0210285"/>
                  </a:ext>
                </a:extLst>
              </a:tr>
            </a:tbl>
          </a:graphicData>
        </a:graphic>
      </p:graphicFrame>
    </p:spTree>
    <p:extLst>
      <p:ext uri="{BB962C8B-B14F-4D97-AF65-F5344CB8AC3E}">
        <p14:creationId xmlns:p14="http://schemas.microsoft.com/office/powerpoint/2010/main" val="81407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D51F-11C9-45A9-A0D3-B8DA8BAC950B}"/>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D158E555-03A2-47EB-9CD8-E67224C03540}"/>
              </a:ext>
            </a:extLst>
          </p:cNvPr>
          <p:cNvSpPr>
            <a:spLocks noGrp="1"/>
          </p:cNvSpPr>
          <p:nvPr>
            <p:ph idx="1"/>
          </p:nvPr>
        </p:nvSpPr>
        <p:spPr/>
        <p:txBody>
          <a:bodyPr/>
          <a:lstStyle/>
          <a:p>
            <a:r>
              <a:rPr lang="en-US" b="1" dirty="0"/>
              <a:t>Step 5.4 </a:t>
            </a:r>
            <a:endParaRPr lang="en-IN" dirty="0"/>
          </a:p>
          <a:p>
            <a:r>
              <a:rPr lang="en-US" dirty="0"/>
              <a:t>SHA consist of four rounds, each round containing 20 iterations. This makes a total of 80 iterations. The logical operation of SHA-1 is shown as follows:</a:t>
            </a:r>
            <a:endParaRPr lang="en-IN" dirty="0"/>
          </a:p>
        </p:txBody>
      </p:sp>
      <p:pic>
        <p:nvPicPr>
          <p:cNvPr id="4" name="Picture 3" descr="1">
            <a:extLst>
              <a:ext uri="{FF2B5EF4-FFF2-40B4-BE49-F238E27FC236}">
                <a16:creationId xmlns:a16="http://schemas.microsoft.com/office/drawing/2014/main" id="{3ED04CA8-6CA5-4297-B61F-89D40AB61FD3}"/>
              </a:ext>
            </a:extLst>
          </p:cNvPr>
          <p:cNvPicPr/>
          <p:nvPr/>
        </p:nvPicPr>
        <p:blipFill>
          <a:blip r:embed="rId2"/>
          <a:srcRect/>
          <a:stretch>
            <a:fillRect/>
          </a:stretch>
        </p:blipFill>
        <p:spPr bwMode="auto">
          <a:xfrm>
            <a:off x="3487918" y="3231037"/>
            <a:ext cx="7362334" cy="3368823"/>
          </a:xfrm>
          <a:prstGeom prst="rect">
            <a:avLst/>
          </a:prstGeom>
          <a:noFill/>
          <a:ln w="9525">
            <a:noFill/>
            <a:miter lim="800000"/>
            <a:headEnd/>
            <a:tailEnd/>
          </a:ln>
        </p:spPr>
      </p:pic>
    </p:spTree>
    <p:extLst>
      <p:ext uri="{BB962C8B-B14F-4D97-AF65-F5344CB8AC3E}">
        <p14:creationId xmlns:p14="http://schemas.microsoft.com/office/powerpoint/2010/main" val="2405973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AE24-D5EA-4B0B-9B5B-61CEA430FDE4}"/>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951EE9D2-B162-4E33-B49A-EC0F48BEE766}"/>
              </a:ext>
            </a:extLst>
          </p:cNvPr>
          <p:cNvSpPr>
            <a:spLocks noGrp="1"/>
          </p:cNvSpPr>
          <p:nvPr>
            <p:ph idx="1"/>
          </p:nvPr>
        </p:nvSpPr>
        <p:spPr/>
        <p:txBody>
          <a:bodyPr>
            <a:normAutofit/>
          </a:bodyPr>
          <a:lstStyle/>
          <a:p>
            <a:r>
              <a:rPr lang="en-US" sz="2400" dirty="0"/>
              <a:t>Mathematically iteration consists of following operations</a:t>
            </a:r>
            <a:endParaRPr lang="en-IN" sz="2400" dirty="0"/>
          </a:p>
          <a:p>
            <a:pPr lvl="1"/>
            <a:r>
              <a:rPr lang="en-US" sz="2000" dirty="0" err="1"/>
              <a:t>abcde</a:t>
            </a:r>
            <a:r>
              <a:rPr lang="en-US" sz="2000" dirty="0"/>
              <a:t> =(e +  Process P +s</a:t>
            </a:r>
            <a:r>
              <a:rPr lang="en-US" sz="2000" baseline="30000" dirty="0"/>
              <a:t>5</a:t>
            </a:r>
            <a:r>
              <a:rPr lang="en-US" sz="2000" dirty="0"/>
              <a:t> (a)  + W[t] + K[t]),a,s</a:t>
            </a:r>
            <a:r>
              <a:rPr lang="en-US" sz="2000" baseline="30000" dirty="0"/>
              <a:t>30 </a:t>
            </a:r>
            <a:r>
              <a:rPr lang="en-US" sz="2000" dirty="0"/>
              <a:t> (b),c, d</a:t>
            </a:r>
            <a:endParaRPr lang="en-IN" sz="2000" dirty="0"/>
          </a:p>
          <a:p>
            <a:pPr lvl="1"/>
            <a:r>
              <a:rPr lang="en-US" sz="2000" dirty="0"/>
              <a:t>where</a:t>
            </a:r>
            <a:r>
              <a:rPr lang="en-IN" sz="2000" dirty="0"/>
              <a:t> </a:t>
            </a:r>
            <a:r>
              <a:rPr lang="en-US" sz="2000" dirty="0" err="1"/>
              <a:t>abcde</a:t>
            </a:r>
            <a:r>
              <a:rPr lang="en-US" sz="2000" dirty="0"/>
              <a:t> =The register made up of five variables a, b, c, d, e</a:t>
            </a:r>
            <a:endParaRPr lang="en-IN" sz="2000" dirty="0"/>
          </a:p>
          <a:p>
            <a:pPr lvl="1"/>
            <a:r>
              <a:rPr lang="en-US" sz="2000" dirty="0"/>
              <a:t>process P=The logical operation ,which is given in following table</a:t>
            </a:r>
            <a:endParaRPr lang="en-IN" sz="2000" dirty="0"/>
          </a:p>
          <a:p>
            <a:pPr lvl="1"/>
            <a:r>
              <a:rPr lang="en-US" sz="2000" dirty="0" err="1"/>
              <a:t>s</a:t>
            </a:r>
            <a:r>
              <a:rPr lang="en-US" sz="2000" baseline="30000" dirty="0" err="1"/>
              <a:t>t</a:t>
            </a:r>
            <a:r>
              <a:rPr lang="en-US" sz="2000" baseline="30000" dirty="0"/>
              <a:t> </a:t>
            </a:r>
            <a:r>
              <a:rPr lang="en-US" sz="2000" dirty="0"/>
              <a:t>=Circular left shift of 32 bit sub block by t bits.</a:t>
            </a:r>
            <a:endParaRPr lang="en-IN" sz="2000" dirty="0"/>
          </a:p>
          <a:p>
            <a:pPr lvl="1"/>
            <a:r>
              <a:rPr lang="en-US" sz="2000" dirty="0"/>
              <a:t>W[t]=A 32 bit value derived  from current 32 bit sub block</a:t>
            </a:r>
            <a:endParaRPr lang="en-IN" sz="2000" dirty="0"/>
          </a:p>
          <a:p>
            <a:pPr lvl="1"/>
            <a:r>
              <a:rPr lang="en-US" sz="2000" dirty="0"/>
              <a:t>K[t]=one of the constant defined earlier</a:t>
            </a:r>
            <a:endParaRPr lang="en-IN" sz="2000" dirty="0"/>
          </a:p>
          <a:p>
            <a:endParaRPr lang="en-IN" sz="2400" dirty="0"/>
          </a:p>
        </p:txBody>
      </p:sp>
    </p:spTree>
    <p:extLst>
      <p:ext uri="{BB962C8B-B14F-4D97-AF65-F5344CB8AC3E}">
        <p14:creationId xmlns:p14="http://schemas.microsoft.com/office/powerpoint/2010/main" val="1642262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539D-9301-4B3E-8C24-28F4EE22CD47}"/>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5E11FD07-6948-4718-892A-4A7B37E84EF5}"/>
              </a:ext>
            </a:extLst>
          </p:cNvPr>
          <p:cNvSpPr>
            <a:spLocks noGrp="1"/>
          </p:cNvSpPr>
          <p:nvPr>
            <p:ph idx="1"/>
          </p:nvPr>
        </p:nvSpPr>
        <p:spPr/>
        <p:txBody>
          <a:bodyPr>
            <a:normAutofit/>
          </a:bodyPr>
          <a:lstStyle/>
          <a:p>
            <a:r>
              <a:rPr lang="en-US" sz="2200" dirty="0"/>
              <a:t>Process P is given as</a:t>
            </a:r>
            <a:endParaRPr lang="en-IN" sz="2200" dirty="0"/>
          </a:p>
        </p:txBody>
      </p:sp>
      <p:graphicFrame>
        <p:nvGraphicFramePr>
          <p:cNvPr id="4" name="Table 3">
            <a:extLst>
              <a:ext uri="{FF2B5EF4-FFF2-40B4-BE49-F238E27FC236}">
                <a16:creationId xmlns:a16="http://schemas.microsoft.com/office/drawing/2014/main" id="{20FFFDE3-1EB2-4E55-8154-4879BCFE2CEE}"/>
              </a:ext>
            </a:extLst>
          </p:cNvPr>
          <p:cNvGraphicFramePr>
            <a:graphicFrameLocks noGrp="1"/>
          </p:cNvGraphicFramePr>
          <p:nvPr>
            <p:extLst>
              <p:ext uri="{D42A27DB-BD31-4B8C-83A1-F6EECF244321}">
                <p14:modId xmlns:p14="http://schemas.microsoft.com/office/powerpoint/2010/main" val="693011878"/>
              </p:ext>
            </p:extLst>
          </p:nvPr>
        </p:nvGraphicFramePr>
        <p:xfrm>
          <a:off x="4147794" y="2891194"/>
          <a:ext cx="3685881" cy="1376314"/>
        </p:xfrm>
        <a:graphic>
          <a:graphicData uri="http://schemas.openxmlformats.org/drawingml/2006/table">
            <a:tbl>
              <a:tblPr firstRow="1" firstCol="1" bandRow="1">
                <a:tableStyleId>{5C22544A-7EE6-4342-B048-85BDC9FD1C3A}</a:tableStyleId>
              </a:tblPr>
              <a:tblGrid>
                <a:gridCol w="663696">
                  <a:extLst>
                    <a:ext uri="{9D8B030D-6E8A-4147-A177-3AD203B41FA5}">
                      <a16:colId xmlns:a16="http://schemas.microsoft.com/office/drawing/2014/main" val="3351021729"/>
                    </a:ext>
                  </a:extLst>
                </a:gridCol>
                <a:gridCol w="3022185">
                  <a:extLst>
                    <a:ext uri="{9D8B030D-6E8A-4147-A177-3AD203B41FA5}">
                      <a16:colId xmlns:a16="http://schemas.microsoft.com/office/drawing/2014/main" val="2148952233"/>
                    </a:ext>
                  </a:extLst>
                </a:gridCol>
              </a:tblGrid>
              <a:tr h="379558">
                <a:tc>
                  <a:txBody>
                    <a:bodyPr/>
                    <a:lstStyle/>
                    <a:p>
                      <a:pPr>
                        <a:lnSpc>
                          <a:spcPct val="115000"/>
                        </a:lnSpc>
                        <a:spcAft>
                          <a:spcPts val="0"/>
                        </a:spcAft>
                      </a:pPr>
                      <a:r>
                        <a:rPr lang="en-US" sz="1200">
                          <a:effectLst/>
                        </a:rPr>
                        <a:t>Round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Process 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86279167"/>
                  </a:ext>
                </a:extLst>
              </a:tr>
              <a:tr h="234686">
                <a:tc>
                  <a:txBody>
                    <a:bodyPr/>
                    <a:lstStyle/>
                    <a:p>
                      <a:pPr>
                        <a:lnSpc>
                          <a:spcPct val="115000"/>
                        </a:lnSpc>
                        <a:spcAft>
                          <a:spcPts val="0"/>
                        </a:spcAft>
                      </a:pPr>
                      <a:r>
                        <a:rPr lang="en-US" sz="12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(b AND c) OR ((NOT b) AND (d))</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42617660"/>
                  </a:ext>
                </a:extLst>
              </a:tr>
              <a:tr h="247436">
                <a:tc>
                  <a:txBody>
                    <a:bodyPr/>
                    <a:lstStyle/>
                    <a:p>
                      <a:pPr>
                        <a:lnSpc>
                          <a:spcPct val="115000"/>
                        </a:lnSpc>
                        <a:spcAft>
                          <a:spcPts val="0"/>
                        </a:spcAft>
                      </a:pPr>
                      <a:r>
                        <a:rPr lang="en-US" sz="12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XOR  c  XOR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6860307"/>
                  </a:ext>
                </a:extLst>
              </a:tr>
              <a:tr h="285780">
                <a:tc>
                  <a:txBody>
                    <a:bodyPr/>
                    <a:lstStyle/>
                    <a:p>
                      <a:pPr>
                        <a:lnSpc>
                          <a:spcPct val="115000"/>
                        </a:lnSpc>
                        <a:spcAft>
                          <a:spcPts val="0"/>
                        </a:spcAft>
                      </a:pPr>
                      <a:r>
                        <a:rPr lang="en-US" sz="12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AND c) OR (b AND d) OR (c AND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8460722"/>
                  </a:ext>
                </a:extLst>
              </a:tr>
              <a:tr h="228854">
                <a:tc>
                  <a:txBody>
                    <a:bodyPr/>
                    <a:lstStyle/>
                    <a:p>
                      <a:pPr>
                        <a:lnSpc>
                          <a:spcPct val="115000"/>
                        </a:lnSpc>
                        <a:spcAft>
                          <a:spcPts val="0"/>
                        </a:spcAft>
                      </a:pPr>
                      <a:r>
                        <a:rPr lang="en-US" sz="12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B XOR c XOR d</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5973158"/>
                  </a:ext>
                </a:extLst>
              </a:tr>
            </a:tbl>
          </a:graphicData>
        </a:graphic>
      </p:graphicFrame>
    </p:spTree>
    <p:extLst>
      <p:ext uri="{BB962C8B-B14F-4D97-AF65-F5344CB8AC3E}">
        <p14:creationId xmlns:p14="http://schemas.microsoft.com/office/powerpoint/2010/main" val="1441588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743DE-07C4-49C6-88E7-A1EDA0D979A7}"/>
              </a:ext>
            </a:extLst>
          </p:cNvPr>
          <p:cNvSpPr>
            <a:spLocks noGrp="1"/>
          </p:cNvSpPr>
          <p:nvPr>
            <p:ph type="title"/>
          </p:nvPr>
        </p:nvSpPr>
        <p:spPr/>
        <p:txBody>
          <a:bodyPr/>
          <a:lstStyle/>
          <a:p>
            <a:r>
              <a:rPr lang="en-IN" dirty="0"/>
              <a:t>Steps for SHA (</a:t>
            </a:r>
            <a:r>
              <a:rPr lang="en-IN" dirty="0" err="1"/>
              <a:t>cntd</a:t>
            </a:r>
            <a:r>
              <a:rPr lang="en-IN" dirty="0"/>
              <a:t>)</a:t>
            </a:r>
          </a:p>
        </p:txBody>
      </p:sp>
      <p:sp>
        <p:nvSpPr>
          <p:cNvPr id="3" name="Content Placeholder 2">
            <a:extLst>
              <a:ext uri="{FF2B5EF4-FFF2-40B4-BE49-F238E27FC236}">
                <a16:creationId xmlns:a16="http://schemas.microsoft.com/office/drawing/2014/main" id="{FFC0349D-0DC5-4EE7-92B6-E5C1BD024641}"/>
              </a:ext>
            </a:extLst>
          </p:cNvPr>
          <p:cNvSpPr>
            <a:spLocks noGrp="1"/>
          </p:cNvSpPr>
          <p:nvPr>
            <p:ph idx="1"/>
          </p:nvPr>
        </p:nvSpPr>
        <p:spPr/>
        <p:txBody>
          <a:bodyPr>
            <a:normAutofit/>
          </a:bodyPr>
          <a:lstStyle/>
          <a:p>
            <a:r>
              <a:rPr lang="en-US" sz="2200" dirty="0"/>
              <a:t>Value of  W[t] is calculated as follow</a:t>
            </a:r>
            <a:endParaRPr lang="en-IN" sz="2200" dirty="0"/>
          </a:p>
          <a:p>
            <a:r>
              <a:rPr lang="en-US" sz="2200" dirty="0"/>
              <a:t>For the first 16 blocks of W( </a:t>
            </a:r>
            <a:r>
              <a:rPr lang="en-US" sz="2200" dirty="0" err="1"/>
              <a:t>i.e</a:t>
            </a:r>
            <a:r>
              <a:rPr lang="en-US" sz="2200" dirty="0"/>
              <a:t> t=0 to 15) the contents of the </a:t>
            </a:r>
            <a:r>
              <a:rPr lang="en-US" sz="2200" dirty="0" err="1"/>
              <a:t>inpu</a:t>
            </a:r>
            <a:r>
              <a:rPr lang="en-US" sz="2200" dirty="0"/>
              <a:t> message sub block M[t] become the content of W[t]. Remaining values are calculated as</a:t>
            </a:r>
            <a:endParaRPr lang="en-IN" sz="2200" dirty="0"/>
          </a:p>
          <a:p>
            <a:endParaRPr lang="en-IN" sz="2200" dirty="0"/>
          </a:p>
        </p:txBody>
      </p:sp>
      <p:graphicFrame>
        <p:nvGraphicFramePr>
          <p:cNvPr id="5" name="Table 4">
            <a:extLst>
              <a:ext uri="{FF2B5EF4-FFF2-40B4-BE49-F238E27FC236}">
                <a16:creationId xmlns:a16="http://schemas.microsoft.com/office/drawing/2014/main" id="{B5CE06F2-FA2A-4F7A-870B-70CD808442D6}"/>
              </a:ext>
            </a:extLst>
          </p:cNvPr>
          <p:cNvGraphicFramePr>
            <a:graphicFrameLocks noGrp="1"/>
          </p:cNvGraphicFramePr>
          <p:nvPr>
            <p:extLst>
              <p:ext uri="{D42A27DB-BD31-4B8C-83A1-F6EECF244321}">
                <p14:modId xmlns:p14="http://schemas.microsoft.com/office/powerpoint/2010/main" val="432699813"/>
              </p:ext>
            </p:extLst>
          </p:nvPr>
        </p:nvGraphicFramePr>
        <p:xfrm>
          <a:off x="4185464" y="4022411"/>
          <a:ext cx="5165925" cy="788104"/>
        </p:xfrm>
        <a:graphic>
          <a:graphicData uri="http://schemas.openxmlformats.org/drawingml/2006/table">
            <a:tbl>
              <a:tblPr firstRow="1" firstCol="1" bandRow="1">
                <a:tableStyleId>{5C22544A-7EE6-4342-B048-85BDC9FD1C3A}</a:tableStyleId>
              </a:tblPr>
              <a:tblGrid>
                <a:gridCol w="1093546">
                  <a:extLst>
                    <a:ext uri="{9D8B030D-6E8A-4147-A177-3AD203B41FA5}">
                      <a16:colId xmlns:a16="http://schemas.microsoft.com/office/drawing/2014/main" val="2751926557"/>
                    </a:ext>
                  </a:extLst>
                </a:gridCol>
                <a:gridCol w="4072379">
                  <a:extLst>
                    <a:ext uri="{9D8B030D-6E8A-4147-A177-3AD203B41FA5}">
                      <a16:colId xmlns:a16="http://schemas.microsoft.com/office/drawing/2014/main" val="909400423"/>
                    </a:ext>
                  </a:extLst>
                </a:gridCol>
              </a:tblGrid>
              <a:tr h="192372">
                <a:tc>
                  <a:txBody>
                    <a:bodyPr/>
                    <a:lstStyle/>
                    <a:p>
                      <a:pPr>
                        <a:lnSpc>
                          <a:spcPct val="115000"/>
                        </a:lnSpc>
                        <a:spcAft>
                          <a:spcPts val="0"/>
                        </a:spcAft>
                      </a:pPr>
                      <a:r>
                        <a:rPr lang="en-US" sz="1200">
                          <a:effectLst/>
                        </a:rPr>
                        <a:t>For t=0 to 15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Value of 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56022770"/>
                  </a:ext>
                </a:extLst>
              </a:tr>
              <a:tr h="192434">
                <a:tc>
                  <a:txBody>
                    <a:bodyPr/>
                    <a:lstStyle/>
                    <a:p>
                      <a:pPr>
                        <a:lnSpc>
                          <a:spcPct val="115000"/>
                        </a:lnSpc>
                        <a:spcAft>
                          <a:spcPts val="0"/>
                        </a:spcAft>
                      </a:pPr>
                      <a:r>
                        <a:rPr lang="en-US" sz="1200">
                          <a:effectLst/>
                        </a:rPr>
                        <a:t>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a:effectLst/>
                        </a:rPr>
                        <a:t>Same as M[t]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61786590"/>
                  </a:ext>
                </a:extLst>
              </a:tr>
              <a:tr h="402087">
                <a:tc>
                  <a:txBody>
                    <a:bodyPr/>
                    <a:lstStyle/>
                    <a:p>
                      <a:pPr>
                        <a:lnSpc>
                          <a:spcPct val="115000"/>
                        </a:lnSpc>
                        <a:spcAft>
                          <a:spcPts val="0"/>
                        </a:spcAft>
                      </a:pPr>
                      <a:r>
                        <a:rPr lang="en-US" sz="1200">
                          <a:effectLst/>
                        </a:rPr>
                        <a:t>W[t]=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1200" dirty="0">
                          <a:effectLst/>
                        </a:rPr>
                        <a:t>(W[t -16]  XOR W[t-14]  XOR  W[t-8] XOR W[t-3])</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2168250"/>
                  </a:ext>
                </a:extLst>
              </a:tr>
            </a:tbl>
          </a:graphicData>
        </a:graphic>
      </p:graphicFrame>
    </p:spTree>
    <p:extLst>
      <p:ext uri="{BB962C8B-B14F-4D97-AF65-F5344CB8AC3E}">
        <p14:creationId xmlns:p14="http://schemas.microsoft.com/office/powerpoint/2010/main" val="1041749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0C039-A2AC-4E8D-85B9-7ADC026294CA}"/>
              </a:ext>
            </a:extLst>
          </p:cNvPr>
          <p:cNvSpPr>
            <a:spLocks noGrp="1"/>
          </p:cNvSpPr>
          <p:nvPr>
            <p:ph type="title"/>
          </p:nvPr>
        </p:nvSpPr>
        <p:spPr/>
        <p:txBody>
          <a:bodyPr/>
          <a:lstStyle/>
          <a:p>
            <a:r>
              <a:rPr lang="en-IN" dirty="0"/>
              <a:t>Code</a:t>
            </a:r>
          </a:p>
        </p:txBody>
      </p:sp>
      <p:pic>
        <p:nvPicPr>
          <p:cNvPr id="5" name="Picture 4">
            <a:extLst>
              <a:ext uri="{FF2B5EF4-FFF2-40B4-BE49-F238E27FC236}">
                <a16:creationId xmlns:a16="http://schemas.microsoft.com/office/drawing/2014/main" id="{DC76AB29-9554-495B-9C3D-72A3051347EE}"/>
              </a:ext>
            </a:extLst>
          </p:cNvPr>
          <p:cNvPicPr>
            <a:picLocks noChangeAspect="1"/>
          </p:cNvPicPr>
          <p:nvPr/>
        </p:nvPicPr>
        <p:blipFill rotWithShape="1">
          <a:blip r:embed="rId2"/>
          <a:srcRect l="2011" t="20894" r="52216" b="10378"/>
          <a:stretch/>
        </p:blipFill>
        <p:spPr>
          <a:xfrm>
            <a:off x="2589212" y="1264555"/>
            <a:ext cx="8440149" cy="5265436"/>
          </a:xfrm>
          <a:prstGeom prst="rect">
            <a:avLst/>
          </a:prstGeom>
        </p:spPr>
      </p:pic>
    </p:spTree>
    <p:extLst>
      <p:ext uri="{BB962C8B-B14F-4D97-AF65-F5344CB8AC3E}">
        <p14:creationId xmlns:p14="http://schemas.microsoft.com/office/powerpoint/2010/main" val="361799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B338-1996-4F1B-9BCD-36C1170BFEB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EB05177-B0BB-45E2-94F3-10ADC0BC3C23}"/>
              </a:ext>
            </a:extLst>
          </p:cNvPr>
          <p:cNvPicPr>
            <a:picLocks noChangeAspect="1"/>
          </p:cNvPicPr>
          <p:nvPr/>
        </p:nvPicPr>
        <p:blipFill rotWithShape="1">
          <a:blip r:embed="rId2"/>
          <a:srcRect l="1392" t="59931" r="52139" b="6254"/>
          <a:stretch/>
        </p:blipFill>
        <p:spPr>
          <a:xfrm>
            <a:off x="2686638" y="1703417"/>
            <a:ext cx="8418138" cy="3549874"/>
          </a:xfrm>
          <a:prstGeom prst="rect">
            <a:avLst/>
          </a:prstGeom>
        </p:spPr>
      </p:pic>
    </p:spTree>
    <p:extLst>
      <p:ext uri="{BB962C8B-B14F-4D97-AF65-F5344CB8AC3E}">
        <p14:creationId xmlns:p14="http://schemas.microsoft.com/office/powerpoint/2010/main" val="217138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E5FA-2A71-4C5B-A617-74FC159870C9}"/>
              </a:ext>
            </a:extLst>
          </p:cNvPr>
          <p:cNvSpPr>
            <a:spLocks noGrp="1"/>
          </p:cNvSpPr>
          <p:nvPr>
            <p:ph type="title"/>
          </p:nvPr>
        </p:nvSpPr>
        <p:spPr/>
        <p:txBody>
          <a:bodyPr/>
          <a:lstStyle/>
          <a:p>
            <a:r>
              <a:rPr lang="en-IN" dirty="0"/>
              <a:t>Steps in Public Key Algorithm</a:t>
            </a:r>
          </a:p>
        </p:txBody>
      </p:sp>
      <p:grpSp>
        <p:nvGrpSpPr>
          <p:cNvPr id="5" name="Canvas 164">
            <a:extLst>
              <a:ext uri="{FF2B5EF4-FFF2-40B4-BE49-F238E27FC236}">
                <a16:creationId xmlns:a16="http://schemas.microsoft.com/office/drawing/2014/main" id="{68D7003D-E21D-4EBC-82B2-CF225113E994}"/>
              </a:ext>
            </a:extLst>
          </p:cNvPr>
          <p:cNvGrpSpPr>
            <a:grpSpLocks/>
          </p:cNvGrpSpPr>
          <p:nvPr/>
        </p:nvGrpSpPr>
        <p:grpSpPr bwMode="auto">
          <a:xfrm>
            <a:off x="2814669" y="1778524"/>
            <a:ext cx="8689943" cy="4556288"/>
            <a:chOff x="0" y="0"/>
            <a:chExt cx="54864" cy="32004"/>
          </a:xfrm>
        </p:grpSpPr>
        <p:sp>
          <p:nvSpPr>
            <p:cNvPr id="6" name="AutoShape 52">
              <a:extLst>
                <a:ext uri="{FF2B5EF4-FFF2-40B4-BE49-F238E27FC236}">
                  <a16:creationId xmlns:a16="http://schemas.microsoft.com/office/drawing/2014/main" id="{0004B70A-072F-4EFF-A51E-D7F7526198C0}"/>
                </a:ext>
              </a:extLst>
            </p:cNvPr>
            <p:cNvSpPr>
              <a:spLocks noChangeAspect="1" noChangeArrowheads="1"/>
            </p:cNvSpPr>
            <p:nvPr/>
          </p:nvSpPr>
          <p:spPr bwMode="auto">
            <a:xfrm>
              <a:off x="0" y="0"/>
              <a:ext cx="54864" cy="320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66">
              <a:extLst>
                <a:ext uri="{FF2B5EF4-FFF2-40B4-BE49-F238E27FC236}">
                  <a16:creationId xmlns:a16="http://schemas.microsoft.com/office/drawing/2014/main" id="{D576C5AA-6E7E-4CA3-92E0-D5DF8953939A}"/>
                </a:ext>
              </a:extLst>
            </p:cNvPr>
            <p:cNvSpPr>
              <a:spLocks noChangeArrowheads="1"/>
            </p:cNvSpPr>
            <p:nvPr/>
          </p:nvSpPr>
          <p:spPr bwMode="auto">
            <a:xfrm>
              <a:off x="9144" y="14859"/>
              <a:ext cx="6858" cy="8001"/>
            </a:xfrm>
            <a:prstGeom prst="cube">
              <a:avLst>
                <a:gd name="adj" fmla="val 1203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 name="AutoShape 167">
              <a:extLst>
                <a:ext uri="{FF2B5EF4-FFF2-40B4-BE49-F238E27FC236}">
                  <a16:creationId xmlns:a16="http://schemas.microsoft.com/office/drawing/2014/main" id="{CD918673-DAF0-489C-B57A-72244B75E3DA}"/>
                </a:ext>
              </a:extLst>
            </p:cNvPr>
            <p:cNvSpPr>
              <a:spLocks noChangeArrowheads="1"/>
            </p:cNvSpPr>
            <p:nvPr/>
          </p:nvSpPr>
          <p:spPr bwMode="auto">
            <a:xfrm>
              <a:off x="29718" y="14859"/>
              <a:ext cx="6858" cy="8001"/>
            </a:xfrm>
            <a:prstGeom prst="cube">
              <a:avLst>
                <a:gd name="adj" fmla="val 9259"/>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AutoShape 168">
              <a:extLst>
                <a:ext uri="{FF2B5EF4-FFF2-40B4-BE49-F238E27FC236}">
                  <a16:creationId xmlns:a16="http://schemas.microsoft.com/office/drawing/2014/main" id="{05FBCA2E-6B93-4521-A65D-1C56261AD26C}"/>
                </a:ext>
              </a:extLst>
            </p:cNvPr>
            <p:cNvSpPr>
              <a:spLocks noChangeArrowheads="1"/>
            </p:cNvSpPr>
            <p:nvPr/>
          </p:nvSpPr>
          <p:spPr bwMode="auto">
            <a:xfrm>
              <a:off x="2286" y="16002"/>
              <a:ext cx="3429" cy="5715"/>
            </a:xfrm>
            <a:prstGeom prst="cube">
              <a:avLst>
                <a:gd name="adj" fmla="val 370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AutoShape 169">
              <a:extLst>
                <a:ext uri="{FF2B5EF4-FFF2-40B4-BE49-F238E27FC236}">
                  <a16:creationId xmlns:a16="http://schemas.microsoft.com/office/drawing/2014/main" id="{32459673-697D-4EE4-94EC-EF30ABD57277}"/>
                </a:ext>
              </a:extLst>
            </p:cNvPr>
            <p:cNvSpPr>
              <a:spLocks noChangeArrowheads="1"/>
            </p:cNvSpPr>
            <p:nvPr/>
          </p:nvSpPr>
          <p:spPr bwMode="auto">
            <a:xfrm>
              <a:off x="41148" y="16002"/>
              <a:ext cx="3429" cy="5715"/>
            </a:xfrm>
            <a:prstGeom prst="cube">
              <a:avLst>
                <a:gd name="adj" fmla="val 370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 name="Line 170">
              <a:extLst>
                <a:ext uri="{FF2B5EF4-FFF2-40B4-BE49-F238E27FC236}">
                  <a16:creationId xmlns:a16="http://schemas.microsoft.com/office/drawing/2014/main" id="{37571ED9-07FB-43CC-B67B-01A31A08393F}"/>
                </a:ext>
              </a:extLst>
            </p:cNvPr>
            <p:cNvSpPr>
              <a:spLocks noChangeShapeType="1"/>
            </p:cNvSpPr>
            <p:nvPr/>
          </p:nvSpPr>
          <p:spPr bwMode="auto">
            <a:xfrm>
              <a:off x="3429" y="17145"/>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Line 171">
              <a:extLst>
                <a:ext uri="{FF2B5EF4-FFF2-40B4-BE49-F238E27FC236}">
                  <a16:creationId xmlns:a16="http://schemas.microsoft.com/office/drawing/2014/main" id="{2020D3B4-102F-423A-93CB-CDBD3F950600}"/>
                </a:ext>
              </a:extLst>
            </p:cNvPr>
            <p:cNvSpPr>
              <a:spLocks noChangeShapeType="1"/>
            </p:cNvSpPr>
            <p:nvPr/>
          </p:nvSpPr>
          <p:spPr bwMode="auto">
            <a:xfrm>
              <a:off x="3429" y="1829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Line 172">
              <a:extLst>
                <a:ext uri="{FF2B5EF4-FFF2-40B4-BE49-F238E27FC236}">
                  <a16:creationId xmlns:a16="http://schemas.microsoft.com/office/drawing/2014/main" id="{154D9487-0731-49EA-B8AE-09E49599301F}"/>
                </a:ext>
              </a:extLst>
            </p:cNvPr>
            <p:cNvSpPr>
              <a:spLocks noChangeShapeType="1"/>
            </p:cNvSpPr>
            <p:nvPr/>
          </p:nvSpPr>
          <p:spPr bwMode="auto">
            <a:xfrm>
              <a:off x="3429" y="19431"/>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Line 173">
              <a:extLst>
                <a:ext uri="{FF2B5EF4-FFF2-40B4-BE49-F238E27FC236}">
                  <a16:creationId xmlns:a16="http://schemas.microsoft.com/office/drawing/2014/main" id="{C1DE336D-327F-4AEB-B5E1-8BD5B26F3577}"/>
                </a:ext>
              </a:extLst>
            </p:cNvPr>
            <p:cNvSpPr>
              <a:spLocks noChangeShapeType="1"/>
            </p:cNvSpPr>
            <p:nvPr/>
          </p:nvSpPr>
          <p:spPr bwMode="auto">
            <a:xfrm>
              <a:off x="3429" y="2057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Line 174">
              <a:extLst>
                <a:ext uri="{FF2B5EF4-FFF2-40B4-BE49-F238E27FC236}">
                  <a16:creationId xmlns:a16="http://schemas.microsoft.com/office/drawing/2014/main" id="{89105E1C-7D60-4474-A3F0-1A3D2F2720B1}"/>
                </a:ext>
              </a:extLst>
            </p:cNvPr>
            <p:cNvSpPr>
              <a:spLocks noChangeShapeType="1"/>
            </p:cNvSpPr>
            <p:nvPr/>
          </p:nvSpPr>
          <p:spPr bwMode="auto">
            <a:xfrm>
              <a:off x="42291" y="17145"/>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Line 175">
              <a:extLst>
                <a:ext uri="{FF2B5EF4-FFF2-40B4-BE49-F238E27FC236}">
                  <a16:creationId xmlns:a16="http://schemas.microsoft.com/office/drawing/2014/main" id="{C092303A-412A-4779-851D-7612FA70FDF3}"/>
                </a:ext>
              </a:extLst>
            </p:cNvPr>
            <p:cNvSpPr>
              <a:spLocks noChangeShapeType="1"/>
            </p:cNvSpPr>
            <p:nvPr/>
          </p:nvSpPr>
          <p:spPr bwMode="auto">
            <a:xfrm>
              <a:off x="42291" y="1829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Line 176">
              <a:extLst>
                <a:ext uri="{FF2B5EF4-FFF2-40B4-BE49-F238E27FC236}">
                  <a16:creationId xmlns:a16="http://schemas.microsoft.com/office/drawing/2014/main" id="{8FB552D5-40DA-4BD7-9D23-9B75CD34E905}"/>
                </a:ext>
              </a:extLst>
            </p:cNvPr>
            <p:cNvSpPr>
              <a:spLocks noChangeShapeType="1"/>
            </p:cNvSpPr>
            <p:nvPr/>
          </p:nvSpPr>
          <p:spPr bwMode="auto">
            <a:xfrm>
              <a:off x="42291" y="19431"/>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Line 177">
              <a:extLst>
                <a:ext uri="{FF2B5EF4-FFF2-40B4-BE49-F238E27FC236}">
                  <a16:creationId xmlns:a16="http://schemas.microsoft.com/office/drawing/2014/main" id="{389B1E8F-3686-4D61-BC6F-66417FE221A3}"/>
                </a:ext>
              </a:extLst>
            </p:cNvPr>
            <p:cNvSpPr>
              <a:spLocks noChangeShapeType="1"/>
            </p:cNvSpPr>
            <p:nvPr/>
          </p:nvSpPr>
          <p:spPr bwMode="auto">
            <a:xfrm>
              <a:off x="42291" y="2057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Oval 178">
              <a:extLst>
                <a:ext uri="{FF2B5EF4-FFF2-40B4-BE49-F238E27FC236}">
                  <a16:creationId xmlns:a16="http://schemas.microsoft.com/office/drawing/2014/main" id="{2815692A-C78F-48C6-A435-B846D8C079E8}"/>
                </a:ext>
              </a:extLst>
            </p:cNvPr>
            <p:cNvSpPr>
              <a:spLocks noChangeArrowheads="1"/>
            </p:cNvSpPr>
            <p:nvPr/>
          </p:nvSpPr>
          <p:spPr bwMode="auto">
            <a:xfrm>
              <a:off x="8001" y="1143"/>
              <a:ext cx="9144" cy="6858"/>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Bob’s Public key 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AutoShape 179">
              <a:extLst>
                <a:ext uri="{FF2B5EF4-FFF2-40B4-BE49-F238E27FC236}">
                  <a16:creationId xmlns:a16="http://schemas.microsoft.com/office/drawing/2014/main" id="{9FE0ACB0-CC83-4C23-B395-9FC107FCBE47}"/>
                </a:ext>
              </a:extLst>
            </p:cNvPr>
            <p:cNvSpPr>
              <a:spLocks noChangeArrowheads="1"/>
            </p:cNvSpPr>
            <p:nvPr/>
          </p:nvSpPr>
          <p:spPr bwMode="auto">
            <a:xfrm>
              <a:off x="11430" y="6858"/>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AutoShape 180">
              <a:extLst>
                <a:ext uri="{FF2B5EF4-FFF2-40B4-BE49-F238E27FC236}">
                  <a16:creationId xmlns:a16="http://schemas.microsoft.com/office/drawing/2014/main" id="{DA5E47AB-1669-4663-8224-9A20CC2AF0F1}"/>
                </a:ext>
              </a:extLst>
            </p:cNvPr>
            <p:cNvSpPr>
              <a:spLocks noChangeArrowheads="1"/>
            </p:cNvSpPr>
            <p:nvPr/>
          </p:nvSpPr>
          <p:spPr bwMode="auto">
            <a:xfrm>
              <a:off x="9144"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AutoShape 181">
              <a:extLst>
                <a:ext uri="{FF2B5EF4-FFF2-40B4-BE49-F238E27FC236}">
                  <a16:creationId xmlns:a16="http://schemas.microsoft.com/office/drawing/2014/main" id="{22EEDA19-4E59-4615-8BCE-AC6E730AA921}"/>
                </a:ext>
              </a:extLst>
            </p:cNvPr>
            <p:cNvSpPr>
              <a:spLocks noChangeArrowheads="1"/>
            </p:cNvSpPr>
            <p:nvPr/>
          </p:nvSpPr>
          <p:spPr bwMode="auto">
            <a:xfrm>
              <a:off x="13716"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AutoShape 182">
              <a:extLst>
                <a:ext uri="{FF2B5EF4-FFF2-40B4-BE49-F238E27FC236}">
                  <a16:creationId xmlns:a16="http://schemas.microsoft.com/office/drawing/2014/main" id="{045241FA-B5A6-44A1-8EB9-DF5C8747A538}"/>
                </a:ext>
              </a:extLst>
            </p:cNvPr>
            <p:cNvSpPr>
              <a:spLocks noChangeArrowheads="1"/>
            </p:cNvSpPr>
            <p:nvPr/>
          </p:nvSpPr>
          <p:spPr bwMode="auto">
            <a:xfrm>
              <a:off x="32004" y="5715"/>
              <a:ext cx="2286" cy="2286"/>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Line 183">
              <a:extLst>
                <a:ext uri="{FF2B5EF4-FFF2-40B4-BE49-F238E27FC236}">
                  <a16:creationId xmlns:a16="http://schemas.microsoft.com/office/drawing/2014/main" id="{516E9729-47DB-4D8A-A88D-E9AA721FC9D2}"/>
                </a:ext>
              </a:extLst>
            </p:cNvPr>
            <p:cNvSpPr>
              <a:spLocks noChangeShapeType="1"/>
            </p:cNvSpPr>
            <p:nvPr/>
          </p:nvSpPr>
          <p:spPr bwMode="auto">
            <a:xfrm>
              <a:off x="12573" y="9144"/>
              <a:ext cx="0" cy="22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Line 184">
              <a:extLst>
                <a:ext uri="{FF2B5EF4-FFF2-40B4-BE49-F238E27FC236}">
                  <a16:creationId xmlns:a16="http://schemas.microsoft.com/office/drawing/2014/main" id="{EC390D59-6747-4E9F-94C2-DB0BFA5B36B0}"/>
                </a:ext>
              </a:extLst>
            </p:cNvPr>
            <p:cNvSpPr>
              <a:spLocks noChangeShapeType="1"/>
            </p:cNvSpPr>
            <p:nvPr/>
          </p:nvSpPr>
          <p:spPr bwMode="auto">
            <a:xfrm>
              <a:off x="12573" y="11430"/>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Line 185">
              <a:extLst>
                <a:ext uri="{FF2B5EF4-FFF2-40B4-BE49-F238E27FC236}">
                  <a16:creationId xmlns:a16="http://schemas.microsoft.com/office/drawing/2014/main" id="{573810F6-0D6A-4856-878A-0D949A30E69C}"/>
                </a:ext>
              </a:extLst>
            </p:cNvPr>
            <p:cNvSpPr>
              <a:spLocks noChangeShapeType="1"/>
            </p:cNvSpPr>
            <p:nvPr/>
          </p:nvSpPr>
          <p:spPr bwMode="auto">
            <a:xfrm>
              <a:off x="12573"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Line 186">
              <a:extLst>
                <a:ext uri="{FF2B5EF4-FFF2-40B4-BE49-F238E27FC236}">
                  <a16:creationId xmlns:a16="http://schemas.microsoft.com/office/drawing/2014/main" id="{4F5FBDBA-89FE-4C6F-8CB3-13CEB2737C30}"/>
                </a:ext>
              </a:extLst>
            </p:cNvPr>
            <p:cNvSpPr>
              <a:spLocks noChangeShapeType="1"/>
            </p:cNvSpPr>
            <p:nvPr/>
          </p:nvSpPr>
          <p:spPr bwMode="auto">
            <a:xfrm>
              <a:off x="14859" y="8001"/>
              <a:ext cx="6"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Line 187">
              <a:extLst>
                <a:ext uri="{FF2B5EF4-FFF2-40B4-BE49-F238E27FC236}">
                  <a16:creationId xmlns:a16="http://schemas.microsoft.com/office/drawing/2014/main" id="{073D624F-C0A9-48DC-9261-5D64E38EA972}"/>
                </a:ext>
              </a:extLst>
            </p:cNvPr>
            <p:cNvSpPr>
              <a:spLocks noChangeShapeType="1"/>
            </p:cNvSpPr>
            <p:nvPr/>
          </p:nvSpPr>
          <p:spPr bwMode="auto">
            <a:xfrm flipV="1">
              <a:off x="14859" y="9144"/>
              <a:ext cx="1143" cy="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Line 188">
              <a:extLst>
                <a:ext uri="{FF2B5EF4-FFF2-40B4-BE49-F238E27FC236}">
                  <a16:creationId xmlns:a16="http://schemas.microsoft.com/office/drawing/2014/main" id="{D629D110-6EC3-4222-90CC-5EBFDFA513C5}"/>
                </a:ext>
              </a:extLst>
            </p:cNvPr>
            <p:cNvSpPr>
              <a:spLocks noChangeShapeType="1"/>
            </p:cNvSpPr>
            <p:nvPr/>
          </p:nvSpPr>
          <p:spPr bwMode="auto">
            <a:xfrm>
              <a:off x="14859"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Line 189">
              <a:extLst>
                <a:ext uri="{FF2B5EF4-FFF2-40B4-BE49-F238E27FC236}">
                  <a16:creationId xmlns:a16="http://schemas.microsoft.com/office/drawing/2014/main" id="{84E50404-1C0E-4AE8-8D0E-18B4E45CBB02}"/>
                </a:ext>
              </a:extLst>
            </p:cNvPr>
            <p:cNvSpPr>
              <a:spLocks noChangeShapeType="1"/>
            </p:cNvSpPr>
            <p:nvPr/>
          </p:nvSpPr>
          <p:spPr bwMode="auto">
            <a:xfrm>
              <a:off x="10287" y="8001"/>
              <a:ext cx="0"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190">
              <a:extLst>
                <a:ext uri="{FF2B5EF4-FFF2-40B4-BE49-F238E27FC236}">
                  <a16:creationId xmlns:a16="http://schemas.microsoft.com/office/drawing/2014/main" id="{218678A5-3E7B-4F3D-B68C-866AAF7CE833}"/>
                </a:ext>
              </a:extLst>
            </p:cNvPr>
            <p:cNvSpPr>
              <a:spLocks noChangeShapeType="1"/>
            </p:cNvSpPr>
            <p:nvPr/>
          </p:nvSpPr>
          <p:spPr bwMode="auto">
            <a:xfrm>
              <a:off x="10287"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Line 191">
              <a:extLst>
                <a:ext uri="{FF2B5EF4-FFF2-40B4-BE49-F238E27FC236}">
                  <a16:creationId xmlns:a16="http://schemas.microsoft.com/office/drawing/2014/main" id="{7E1B4866-A2A7-46DE-A3FE-CCAA62060046}"/>
                </a:ext>
              </a:extLst>
            </p:cNvPr>
            <p:cNvSpPr>
              <a:spLocks noChangeShapeType="1"/>
            </p:cNvSpPr>
            <p:nvPr/>
          </p:nvSpPr>
          <p:spPr bwMode="auto">
            <a:xfrm>
              <a:off x="10287" y="914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Line 192">
              <a:extLst>
                <a:ext uri="{FF2B5EF4-FFF2-40B4-BE49-F238E27FC236}">
                  <a16:creationId xmlns:a16="http://schemas.microsoft.com/office/drawing/2014/main" id="{DB40D8C0-4322-4132-8A8D-3EACF314D43B}"/>
                </a:ext>
              </a:extLst>
            </p:cNvPr>
            <p:cNvSpPr>
              <a:spLocks noChangeShapeType="1"/>
            </p:cNvSpPr>
            <p:nvPr/>
          </p:nvSpPr>
          <p:spPr bwMode="auto">
            <a:xfrm>
              <a:off x="33147" y="8001"/>
              <a:ext cx="0" cy="22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Line 193">
              <a:extLst>
                <a:ext uri="{FF2B5EF4-FFF2-40B4-BE49-F238E27FC236}">
                  <a16:creationId xmlns:a16="http://schemas.microsoft.com/office/drawing/2014/main" id="{EE570B73-22CF-47AE-ABF2-E92338C6E6E2}"/>
                </a:ext>
              </a:extLst>
            </p:cNvPr>
            <p:cNvSpPr>
              <a:spLocks noChangeShapeType="1"/>
            </p:cNvSpPr>
            <p:nvPr/>
          </p:nvSpPr>
          <p:spPr bwMode="auto">
            <a:xfrm>
              <a:off x="33147" y="10293"/>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Line 194">
              <a:extLst>
                <a:ext uri="{FF2B5EF4-FFF2-40B4-BE49-F238E27FC236}">
                  <a16:creationId xmlns:a16="http://schemas.microsoft.com/office/drawing/2014/main" id="{E1B3BF4F-830C-4EDC-ABF6-B81EC912A23C}"/>
                </a:ext>
              </a:extLst>
            </p:cNvPr>
            <p:cNvSpPr>
              <a:spLocks noChangeShapeType="1"/>
            </p:cNvSpPr>
            <p:nvPr/>
          </p:nvSpPr>
          <p:spPr bwMode="auto">
            <a:xfrm>
              <a:off x="33147" y="9144"/>
              <a:ext cx="114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6" name="AutoShape 195">
              <a:extLst>
                <a:ext uri="{FF2B5EF4-FFF2-40B4-BE49-F238E27FC236}">
                  <a16:creationId xmlns:a16="http://schemas.microsoft.com/office/drawing/2014/main" id="{A22A2A89-4D3B-4CFA-8250-AC9CE71A3049}"/>
                </a:ext>
              </a:extLst>
            </p:cNvPr>
            <p:cNvSpPr>
              <a:spLocks noChangeArrowheads="1"/>
            </p:cNvSpPr>
            <p:nvPr/>
          </p:nvSpPr>
          <p:spPr bwMode="auto">
            <a:xfrm>
              <a:off x="13716" y="17145"/>
              <a:ext cx="1143" cy="3422"/>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Oval 196">
              <a:extLst>
                <a:ext uri="{FF2B5EF4-FFF2-40B4-BE49-F238E27FC236}">
                  <a16:creationId xmlns:a16="http://schemas.microsoft.com/office/drawing/2014/main" id="{1DB4F708-1CC3-48BB-883A-69B7A4911635}"/>
                </a:ext>
              </a:extLst>
            </p:cNvPr>
            <p:cNvSpPr>
              <a:spLocks noChangeArrowheads="1"/>
            </p:cNvSpPr>
            <p:nvPr/>
          </p:nvSpPr>
          <p:spPr bwMode="auto">
            <a:xfrm>
              <a:off x="13716" y="18294"/>
              <a:ext cx="1143" cy="1130"/>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38" name="AutoShape 197">
              <a:extLst>
                <a:ext uri="{FF2B5EF4-FFF2-40B4-BE49-F238E27FC236}">
                  <a16:creationId xmlns:a16="http://schemas.microsoft.com/office/drawing/2014/main" id="{F49EE3BE-C4B5-4D49-8BF9-A91D91B37061}"/>
                </a:ext>
              </a:extLst>
            </p:cNvPr>
            <p:cNvSpPr>
              <a:spLocks noChangeArrowheads="1"/>
            </p:cNvSpPr>
            <p:nvPr/>
          </p:nvSpPr>
          <p:spPr bwMode="auto">
            <a:xfrm>
              <a:off x="34290" y="17145"/>
              <a:ext cx="1143" cy="3429"/>
            </a:xfrm>
            <a:prstGeom prst="flowChartTerminator">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Oval 198">
              <a:extLst>
                <a:ext uri="{FF2B5EF4-FFF2-40B4-BE49-F238E27FC236}">
                  <a16:creationId xmlns:a16="http://schemas.microsoft.com/office/drawing/2014/main" id="{BA29858B-903B-4DC7-9126-38E2B1E21BBB}"/>
                </a:ext>
              </a:extLst>
            </p:cNvPr>
            <p:cNvSpPr>
              <a:spLocks noChangeArrowheads="1"/>
            </p:cNvSpPr>
            <p:nvPr/>
          </p:nvSpPr>
          <p:spPr bwMode="auto">
            <a:xfrm>
              <a:off x="34290" y="18294"/>
              <a:ext cx="1143" cy="1137"/>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0" name="AutoShape 199">
              <a:extLst>
                <a:ext uri="{FF2B5EF4-FFF2-40B4-BE49-F238E27FC236}">
                  <a16:creationId xmlns:a16="http://schemas.microsoft.com/office/drawing/2014/main" id="{D522F01B-F276-49B0-BB29-36013C61D8E8}"/>
                </a:ext>
              </a:extLst>
            </p:cNvPr>
            <p:cNvSpPr>
              <a:spLocks noChangeArrowheads="1"/>
            </p:cNvSpPr>
            <p:nvPr/>
          </p:nvSpPr>
          <p:spPr bwMode="auto">
            <a:xfrm>
              <a:off x="13716" y="19431"/>
              <a:ext cx="1143" cy="1143"/>
            </a:xfrm>
            <a:prstGeom prst="flowChartMer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AutoShape 200">
              <a:extLst>
                <a:ext uri="{FF2B5EF4-FFF2-40B4-BE49-F238E27FC236}">
                  <a16:creationId xmlns:a16="http://schemas.microsoft.com/office/drawing/2014/main" id="{DA6311EA-F19C-4C76-8E95-984BC8BAA242}"/>
                </a:ext>
              </a:extLst>
            </p:cNvPr>
            <p:cNvSpPr>
              <a:spLocks noChangeArrowheads="1"/>
            </p:cNvSpPr>
            <p:nvPr/>
          </p:nvSpPr>
          <p:spPr bwMode="auto">
            <a:xfrm>
              <a:off x="34290" y="19431"/>
              <a:ext cx="1143" cy="1136"/>
            </a:xfrm>
            <a:prstGeom prst="flowChartMer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Line 201">
              <a:extLst>
                <a:ext uri="{FF2B5EF4-FFF2-40B4-BE49-F238E27FC236}">
                  <a16:creationId xmlns:a16="http://schemas.microsoft.com/office/drawing/2014/main" id="{A9DE6EF6-6FF5-4524-B0FF-22A153EE6B57}"/>
                </a:ext>
              </a:extLst>
            </p:cNvPr>
            <p:cNvSpPr>
              <a:spLocks noChangeShapeType="1"/>
            </p:cNvSpPr>
            <p:nvPr/>
          </p:nvSpPr>
          <p:spPr bwMode="auto">
            <a:xfrm>
              <a:off x="12573" y="12573"/>
              <a:ext cx="6" cy="22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3" name="Line 202">
              <a:extLst>
                <a:ext uri="{FF2B5EF4-FFF2-40B4-BE49-F238E27FC236}">
                  <a16:creationId xmlns:a16="http://schemas.microsoft.com/office/drawing/2014/main" id="{E876EBA6-1003-45A1-837F-5ED005438BCE}"/>
                </a:ext>
              </a:extLst>
            </p:cNvPr>
            <p:cNvSpPr>
              <a:spLocks noChangeShapeType="1"/>
            </p:cNvSpPr>
            <p:nvPr/>
          </p:nvSpPr>
          <p:spPr bwMode="auto">
            <a:xfrm>
              <a:off x="33147" y="12573"/>
              <a:ext cx="6" cy="228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4" name="Line 203">
              <a:extLst>
                <a:ext uri="{FF2B5EF4-FFF2-40B4-BE49-F238E27FC236}">
                  <a16:creationId xmlns:a16="http://schemas.microsoft.com/office/drawing/2014/main" id="{A9065521-4D82-4C2B-8DBA-945BDFE559C9}"/>
                </a:ext>
              </a:extLst>
            </p:cNvPr>
            <p:cNvSpPr>
              <a:spLocks noChangeShapeType="1"/>
            </p:cNvSpPr>
            <p:nvPr/>
          </p:nvSpPr>
          <p:spPr bwMode="auto">
            <a:xfrm>
              <a:off x="5715" y="18294"/>
              <a:ext cx="342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Line 204">
              <a:extLst>
                <a:ext uri="{FF2B5EF4-FFF2-40B4-BE49-F238E27FC236}">
                  <a16:creationId xmlns:a16="http://schemas.microsoft.com/office/drawing/2014/main" id="{09086256-1B24-489E-A6CB-504FB66A3A6E}"/>
                </a:ext>
              </a:extLst>
            </p:cNvPr>
            <p:cNvSpPr>
              <a:spLocks noChangeShapeType="1"/>
            </p:cNvSpPr>
            <p:nvPr/>
          </p:nvSpPr>
          <p:spPr bwMode="auto">
            <a:xfrm>
              <a:off x="16002" y="18294"/>
              <a:ext cx="1371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6" name="Line 205">
              <a:extLst>
                <a:ext uri="{FF2B5EF4-FFF2-40B4-BE49-F238E27FC236}">
                  <a16:creationId xmlns:a16="http://schemas.microsoft.com/office/drawing/2014/main" id="{9C5DFF6C-94BC-4E4E-83CC-89CFEAFDA95B}"/>
                </a:ext>
              </a:extLst>
            </p:cNvPr>
            <p:cNvSpPr>
              <a:spLocks noChangeShapeType="1"/>
            </p:cNvSpPr>
            <p:nvPr/>
          </p:nvSpPr>
          <p:spPr bwMode="auto">
            <a:xfrm>
              <a:off x="36576" y="18294"/>
              <a:ext cx="457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7" name="Rectangle 206">
              <a:extLst>
                <a:ext uri="{FF2B5EF4-FFF2-40B4-BE49-F238E27FC236}">
                  <a16:creationId xmlns:a16="http://schemas.microsoft.com/office/drawing/2014/main" id="{504CF26C-30DC-4D21-BDC4-A31753FF73F7}"/>
                </a:ext>
              </a:extLst>
            </p:cNvPr>
            <p:cNvSpPr>
              <a:spLocks noChangeArrowheads="1"/>
            </p:cNvSpPr>
            <p:nvPr/>
          </p:nvSpPr>
          <p:spPr bwMode="auto">
            <a:xfrm>
              <a:off x="5715" y="8001"/>
              <a:ext cx="3429"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Joy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207">
              <a:extLst>
                <a:ext uri="{FF2B5EF4-FFF2-40B4-BE49-F238E27FC236}">
                  <a16:creationId xmlns:a16="http://schemas.microsoft.com/office/drawing/2014/main" id="{7CEC2423-787C-4AA5-AEA7-B6EC156E5CF1}"/>
                </a:ext>
              </a:extLst>
            </p:cNvPr>
            <p:cNvSpPr>
              <a:spLocks noChangeArrowheads="1"/>
            </p:cNvSpPr>
            <p:nvPr/>
          </p:nvSpPr>
          <p:spPr bwMode="auto">
            <a:xfrm>
              <a:off x="13716" y="11430"/>
              <a:ext cx="4191"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Alice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208">
              <a:extLst>
                <a:ext uri="{FF2B5EF4-FFF2-40B4-BE49-F238E27FC236}">
                  <a16:creationId xmlns:a16="http://schemas.microsoft.com/office/drawing/2014/main" id="{713524CC-1502-47A5-AB05-2A8CCE7226A0}"/>
                </a:ext>
              </a:extLst>
            </p:cNvPr>
            <p:cNvSpPr>
              <a:spLocks noChangeArrowheads="1"/>
            </p:cNvSpPr>
            <p:nvPr/>
          </p:nvSpPr>
          <p:spPr bwMode="auto">
            <a:xfrm>
              <a:off x="10287" y="24003"/>
              <a:ext cx="6858" cy="3429"/>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Encryption algorithm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209">
              <a:extLst>
                <a:ext uri="{FF2B5EF4-FFF2-40B4-BE49-F238E27FC236}">
                  <a16:creationId xmlns:a16="http://schemas.microsoft.com/office/drawing/2014/main" id="{5E2B0A8B-4E2F-4B39-840C-C285179C4A6C}"/>
                </a:ext>
              </a:extLst>
            </p:cNvPr>
            <p:cNvSpPr>
              <a:spLocks noChangeArrowheads="1"/>
            </p:cNvSpPr>
            <p:nvPr/>
          </p:nvSpPr>
          <p:spPr bwMode="auto">
            <a:xfrm>
              <a:off x="2286" y="22860"/>
              <a:ext cx="5715"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 Input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Rectangle 210">
              <a:extLst>
                <a:ext uri="{FF2B5EF4-FFF2-40B4-BE49-F238E27FC236}">
                  <a16:creationId xmlns:a16="http://schemas.microsoft.com/office/drawing/2014/main" id="{76B91DEE-BDCD-49D5-9527-660591E9F663}"/>
                </a:ext>
              </a:extLst>
            </p:cNvPr>
            <p:cNvSpPr>
              <a:spLocks noChangeArrowheads="1"/>
            </p:cNvSpPr>
            <p:nvPr/>
          </p:nvSpPr>
          <p:spPr bwMode="auto">
            <a:xfrm>
              <a:off x="34290" y="10293"/>
              <a:ext cx="8001" cy="3423"/>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Alice Private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Key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211">
              <a:extLst>
                <a:ext uri="{FF2B5EF4-FFF2-40B4-BE49-F238E27FC236}">
                  <a16:creationId xmlns:a16="http://schemas.microsoft.com/office/drawing/2014/main" id="{5FF4AF58-EA43-48B1-A8A6-6E981DDCF203}"/>
                </a:ext>
              </a:extLst>
            </p:cNvPr>
            <p:cNvSpPr>
              <a:spLocks noChangeArrowheads="1"/>
            </p:cNvSpPr>
            <p:nvPr/>
          </p:nvSpPr>
          <p:spPr bwMode="auto">
            <a:xfrm>
              <a:off x="17145" y="8001"/>
              <a:ext cx="4572" cy="2292"/>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Ted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212">
              <a:extLst>
                <a:ext uri="{FF2B5EF4-FFF2-40B4-BE49-F238E27FC236}">
                  <a16:creationId xmlns:a16="http://schemas.microsoft.com/office/drawing/2014/main" id="{67332224-BCFC-4C8D-8DDC-8EAA8D7CC168}"/>
                </a:ext>
              </a:extLst>
            </p:cNvPr>
            <p:cNvSpPr>
              <a:spLocks noChangeArrowheads="1"/>
            </p:cNvSpPr>
            <p:nvPr/>
          </p:nvSpPr>
          <p:spPr bwMode="auto">
            <a:xfrm>
              <a:off x="40005" y="22860"/>
              <a:ext cx="5715"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Plaintext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213">
              <a:extLst>
                <a:ext uri="{FF2B5EF4-FFF2-40B4-BE49-F238E27FC236}">
                  <a16:creationId xmlns:a16="http://schemas.microsoft.com/office/drawing/2014/main" id="{CD3E08E7-0BE0-453E-A8FE-8049E3100AD4}"/>
                </a:ext>
              </a:extLst>
            </p:cNvPr>
            <p:cNvSpPr>
              <a:spLocks noChangeArrowheads="1"/>
            </p:cNvSpPr>
            <p:nvPr/>
          </p:nvSpPr>
          <p:spPr bwMode="auto">
            <a:xfrm>
              <a:off x="28575" y="24003"/>
              <a:ext cx="6858"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Decryption algorithm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214">
              <a:extLst>
                <a:ext uri="{FF2B5EF4-FFF2-40B4-BE49-F238E27FC236}">
                  <a16:creationId xmlns:a16="http://schemas.microsoft.com/office/drawing/2014/main" id="{D64B9A6B-6DD1-420F-A181-A2AF230F4412}"/>
                </a:ext>
              </a:extLst>
            </p:cNvPr>
            <p:cNvSpPr>
              <a:spLocks noChangeArrowheads="1"/>
            </p:cNvSpPr>
            <p:nvPr/>
          </p:nvSpPr>
          <p:spPr bwMode="auto">
            <a:xfrm>
              <a:off x="19431" y="13716"/>
              <a:ext cx="6858" cy="3435"/>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Transmitted ciphertext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215">
              <a:extLst>
                <a:ext uri="{FF2B5EF4-FFF2-40B4-BE49-F238E27FC236}">
                  <a16:creationId xmlns:a16="http://schemas.microsoft.com/office/drawing/2014/main" id="{EDEAA975-EAB9-4EEE-AA58-8FFF2CD6ACE2}"/>
                </a:ext>
              </a:extLst>
            </p:cNvPr>
            <p:cNvSpPr>
              <a:spLocks noChangeArrowheads="1"/>
            </p:cNvSpPr>
            <p:nvPr/>
          </p:nvSpPr>
          <p:spPr bwMode="auto">
            <a:xfrm>
              <a:off x="16192" y="27432"/>
              <a:ext cx="26289" cy="3441"/>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 1.1: </a:t>
              </a:r>
              <a:r>
                <a:rPr kumimoji="0" lang="en-US" altLang="en-US"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Public key cryptography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42733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E8C2-D286-412D-88D3-9CE02B8E5A17}"/>
              </a:ext>
            </a:extLst>
          </p:cNvPr>
          <p:cNvSpPr>
            <a:spLocks noGrp="1"/>
          </p:cNvSpPr>
          <p:nvPr>
            <p:ph type="title"/>
          </p:nvPr>
        </p:nvSpPr>
        <p:spPr/>
        <p:txBody>
          <a:bodyPr/>
          <a:lstStyle/>
          <a:p>
            <a:r>
              <a:rPr lang="en-IN" dirty="0"/>
              <a:t>Output</a:t>
            </a:r>
          </a:p>
        </p:txBody>
      </p:sp>
      <p:pic>
        <p:nvPicPr>
          <p:cNvPr id="5" name="Content Placeholder 4">
            <a:extLst>
              <a:ext uri="{FF2B5EF4-FFF2-40B4-BE49-F238E27FC236}">
                <a16:creationId xmlns:a16="http://schemas.microsoft.com/office/drawing/2014/main" id="{8430DF9C-BA33-432A-89F5-C2771BB7FE5F}"/>
              </a:ext>
            </a:extLst>
          </p:cNvPr>
          <p:cNvPicPr>
            <a:picLocks noGrp="1" noChangeAspect="1"/>
          </p:cNvPicPr>
          <p:nvPr>
            <p:ph idx="1"/>
          </p:nvPr>
        </p:nvPicPr>
        <p:blipFill rotWithShape="1">
          <a:blip r:embed="rId2"/>
          <a:srcRect l="35843" t="43330" r="28462" b="25378"/>
          <a:stretch/>
        </p:blipFill>
        <p:spPr>
          <a:xfrm>
            <a:off x="2758911" y="1715679"/>
            <a:ext cx="7761402" cy="3827297"/>
          </a:xfrm>
        </p:spPr>
      </p:pic>
    </p:spTree>
    <p:extLst>
      <p:ext uri="{BB962C8B-B14F-4D97-AF65-F5344CB8AC3E}">
        <p14:creationId xmlns:p14="http://schemas.microsoft.com/office/powerpoint/2010/main" val="1378348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C3D-52D0-4052-89EA-459441FFEDBE}"/>
              </a:ext>
            </a:extLst>
          </p:cNvPr>
          <p:cNvSpPr>
            <a:spLocks noGrp="1"/>
          </p:cNvSpPr>
          <p:nvPr>
            <p:ph type="title"/>
          </p:nvPr>
        </p:nvSpPr>
        <p:spPr/>
        <p:txBody>
          <a:bodyPr/>
          <a:lstStyle/>
          <a:p>
            <a:pPr algn="ctr"/>
            <a:r>
              <a:rPr lang="en-IN" dirty="0"/>
              <a:t>Assignment 4</a:t>
            </a:r>
          </a:p>
        </p:txBody>
      </p:sp>
      <p:sp>
        <p:nvSpPr>
          <p:cNvPr id="3" name="Content Placeholder 2">
            <a:extLst>
              <a:ext uri="{FF2B5EF4-FFF2-40B4-BE49-F238E27FC236}">
                <a16:creationId xmlns:a16="http://schemas.microsoft.com/office/drawing/2014/main" id="{B3B65D36-8545-4900-8707-9D64C14FC9D8}"/>
              </a:ext>
            </a:extLst>
          </p:cNvPr>
          <p:cNvSpPr>
            <a:spLocks noGrp="1"/>
          </p:cNvSpPr>
          <p:nvPr>
            <p:ph idx="1"/>
          </p:nvPr>
        </p:nvSpPr>
        <p:spPr/>
        <p:txBody>
          <a:bodyPr>
            <a:normAutofit/>
          </a:bodyPr>
          <a:lstStyle/>
          <a:p>
            <a:r>
              <a:rPr lang="en-IN" sz="4000" dirty="0"/>
              <a:t>Configure and demonstrate use of vulnerability assessment tool such as Snort tool for intrusion or SSL Web security</a:t>
            </a:r>
          </a:p>
        </p:txBody>
      </p:sp>
    </p:spTree>
    <p:extLst>
      <p:ext uri="{BB962C8B-B14F-4D97-AF65-F5344CB8AC3E}">
        <p14:creationId xmlns:p14="http://schemas.microsoft.com/office/powerpoint/2010/main" val="1683918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9DC4-D5CF-4F8E-AABC-48CC522D40E7}"/>
              </a:ext>
            </a:extLst>
          </p:cNvPr>
          <p:cNvSpPr>
            <a:spLocks noGrp="1"/>
          </p:cNvSpPr>
          <p:nvPr>
            <p:ph type="title"/>
          </p:nvPr>
        </p:nvSpPr>
        <p:spPr/>
        <p:txBody>
          <a:bodyPr/>
          <a:lstStyle/>
          <a:p>
            <a:r>
              <a:rPr lang="en-IN" dirty="0"/>
              <a:t>Snort</a:t>
            </a:r>
          </a:p>
        </p:txBody>
      </p:sp>
      <p:sp>
        <p:nvSpPr>
          <p:cNvPr id="3" name="Content Placeholder 2">
            <a:extLst>
              <a:ext uri="{FF2B5EF4-FFF2-40B4-BE49-F238E27FC236}">
                <a16:creationId xmlns:a16="http://schemas.microsoft.com/office/drawing/2014/main" id="{13F604C0-1FF5-46CA-8D4D-29F5ED1A6FB3}"/>
              </a:ext>
            </a:extLst>
          </p:cNvPr>
          <p:cNvSpPr>
            <a:spLocks noGrp="1"/>
          </p:cNvSpPr>
          <p:nvPr>
            <p:ph idx="1"/>
          </p:nvPr>
        </p:nvSpPr>
        <p:spPr>
          <a:xfrm>
            <a:off x="2589212" y="2133600"/>
            <a:ext cx="8915400" cy="3777622"/>
          </a:xfrm>
        </p:spPr>
        <p:txBody>
          <a:bodyPr>
            <a:normAutofit/>
          </a:bodyPr>
          <a:lstStyle/>
          <a:p>
            <a:r>
              <a:rPr lang="en-US" sz="2200" dirty="0"/>
              <a:t>Snort is a popular choice for running a network intrusion detection systems or NIDS for short. It monitors the package data sent and received through a specific network interface.</a:t>
            </a:r>
          </a:p>
          <a:p>
            <a:r>
              <a:rPr lang="en-US" sz="2200" dirty="0"/>
              <a:t>NIDS can catch threats targeting your system vulnerabilities using signature-based detection and protocol analysis technologies. NIDS software, when installed and configured appropriately, can identify the latest attacks, malware infections, compromised systems, and network policy violations. </a:t>
            </a:r>
            <a:endParaRPr lang="en-IN" sz="2200" dirty="0"/>
          </a:p>
        </p:txBody>
      </p:sp>
      <p:pic>
        <p:nvPicPr>
          <p:cNvPr id="10242" name="Picture 2" descr="Image result for snort">
            <a:extLst>
              <a:ext uri="{FF2B5EF4-FFF2-40B4-BE49-F238E27FC236}">
                <a16:creationId xmlns:a16="http://schemas.microsoft.com/office/drawing/2014/main" id="{0AA2A612-A2B1-4754-AE84-307D481B02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8678" y="135836"/>
            <a:ext cx="2975934" cy="1621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599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6D57-BFDC-445E-9E2B-B9C39E5F906D}"/>
              </a:ext>
            </a:extLst>
          </p:cNvPr>
          <p:cNvSpPr>
            <a:spLocks noGrp="1"/>
          </p:cNvSpPr>
          <p:nvPr>
            <p:ph type="title"/>
          </p:nvPr>
        </p:nvSpPr>
        <p:spPr/>
        <p:txBody>
          <a:bodyPr/>
          <a:lstStyle/>
          <a:p>
            <a:r>
              <a:rPr lang="en-IN" dirty="0"/>
              <a:t>Install SNORT on Ubuntu 16.04</a:t>
            </a:r>
          </a:p>
        </p:txBody>
      </p:sp>
      <p:sp>
        <p:nvSpPr>
          <p:cNvPr id="3" name="Content Placeholder 2">
            <a:extLst>
              <a:ext uri="{FF2B5EF4-FFF2-40B4-BE49-F238E27FC236}">
                <a16:creationId xmlns:a16="http://schemas.microsoft.com/office/drawing/2014/main" id="{7D359D62-93DC-4935-98D3-8115A04C3A9A}"/>
              </a:ext>
            </a:extLst>
          </p:cNvPr>
          <p:cNvSpPr>
            <a:spLocks noGrp="1"/>
          </p:cNvSpPr>
          <p:nvPr>
            <p:ph idx="1"/>
          </p:nvPr>
        </p:nvSpPr>
        <p:spPr/>
        <p:txBody>
          <a:bodyPr/>
          <a:lstStyle/>
          <a:p>
            <a:pPr marL="514350" indent="-514350">
              <a:buFont typeface="+mj-lt"/>
              <a:buAutoNum type="arabicPeriod"/>
            </a:pPr>
            <a:r>
              <a:rPr lang="en-IN" sz="2800" b="1" dirty="0"/>
              <a:t>Preparing your server</a:t>
            </a:r>
          </a:p>
          <a:p>
            <a:r>
              <a:rPr lang="en-US" sz="2000" dirty="0"/>
              <a:t>Setting up a basic configuration of Snort on Ubuntu is fairly simple but takes a few steps to complete. You will first need to install all the prerequisite software to ready your cloud server for installing Snort itself. Install the required libraries with the following command.</a:t>
            </a:r>
            <a:endParaRPr lang="en-IN" sz="2000" dirty="0"/>
          </a:p>
        </p:txBody>
      </p:sp>
      <p:sp>
        <p:nvSpPr>
          <p:cNvPr id="4" name="Rectangle 1">
            <a:extLst>
              <a:ext uri="{FF2B5EF4-FFF2-40B4-BE49-F238E27FC236}">
                <a16:creationId xmlns:a16="http://schemas.microsoft.com/office/drawing/2014/main" id="{0E2E854F-A801-4701-B2CA-9F1ED1AF71E5}"/>
              </a:ext>
            </a:extLst>
          </p:cNvPr>
          <p:cNvSpPr>
            <a:spLocks noChangeArrowheads="1"/>
          </p:cNvSpPr>
          <p:nvPr/>
        </p:nvSpPr>
        <p:spPr bwMode="auto">
          <a:xfrm>
            <a:off x="2978871" y="4022411"/>
            <a:ext cx="8525741" cy="181583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err="1">
                <a:ln>
                  <a:noFill/>
                </a:ln>
                <a:solidFill>
                  <a:srgbClr val="333333"/>
                </a:solidFill>
                <a:effectLst/>
                <a:latin typeface="Menlo"/>
              </a:rPr>
              <a:t>sudo</a:t>
            </a:r>
            <a:r>
              <a:rPr kumimoji="0" lang="en-US" altLang="en-US" sz="3600" b="0" i="0" u="none" strike="noStrike" cap="none" normalizeH="0" baseline="0" dirty="0">
                <a:ln>
                  <a:noFill/>
                </a:ln>
                <a:solidFill>
                  <a:srgbClr val="333333"/>
                </a:solidFill>
                <a:effectLst/>
                <a:latin typeface="Menlo"/>
              </a:rPr>
              <a:t> apt install -y </a:t>
            </a:r>
            <a:r>
              <a:rPr kumimoji="0" lang="en-US" altLang="en-US" sz="3600" b="0" i="0" u="none" strike="noStrike" cap="none" normalizeH="0" baseline="0" dirty="0" err="1">
                <a:ln>
                  <a:noFill/>
                </a:ln>
                <a:solidFill>
                  <a:srgbClr val="333333"/>
                </a:solidFill>
                <a:effectLst/>
                <a:latin typeface="Menlo"/>
              </a:rPr>
              <a:t>gcc</a:t>
            </a:r>
            <a:r>
              <a:rPr kumimoji="0" lang="en-US" altLang="en-US" sz="3600" b="0" i="0" u="none" strike="noStrike" cap="none" normalizeH="0" baseline="0" dirty="0">
                <a:ln>
                  <a:noFill/>
                </a:ln>
                <a:solidFill>
                  <a:srgbClr val="333333"/>
                </a:solidFill>
                <a:effectLst/>
                <a:latin typeface="Menlo"/>
              </a:rPr>
              <a:t> libpcre3-dev zlib1g-dev </a:t>
            </a:r>
            <a:r>
              <a:rPr kumimoji="0" lang="en-US" altLang="en-US" sz="3600" b="0" i="0" u="none" strike="noStrike" cap="none" normalizeH="0" baseline="0" dirty="0" err="1">
                <a:ln>
                  <a:noFill/>
                </a:ln>
                <a:solidFill>
                  <a:srgbClr val="333333"/>
                </a:solidFill>
                <a:effectLst/>
                <a:latin typeface="Menlo"/>
              </a:rPr>
              <a:t>libpcap</a:t>
            </a:r>
            <a:r>
              <a:rPr kumimoji="0" lang="en-US" altLang="en-US" sz="3600" b="0" i="0" u="none" strike="noStrike" cap="none" normalizeH="0" baseline="0" dirty="0">
                <a:ln>
                  <a:noFill/>
                </a:ln>
                <a:solidFill>
                  <a:srgbClr val="333333"/>
                </a:solidFill>
                <a:effectLst/>
                <a:latin typeface="Menlo"/>
              </a:rPr>
              <a:t>-dev </a:t>
            </a:r>
            <a:r>
              <a:rPr kumimoji="0" lang="en-US" altLang="en-US" sz="3600" b="0" i="0" u="none" strike="noStrike" cap="none" normalizeH="0" baseline="0" dirty="0" err="1">
                <a:ln>
                  <a:noFill/>
                </a:ln>
                <a:solidFill>
                  <a:srgbClr val="333333"/>
                </a:solidFill>
                <a:effectLst/>
                <a:latin typeface="Menlo"/>
              </a:rPr>
              <a:t>openssl</a:t>
            </a:r>
            <a:r>
              <a:rPr kumimoji="0" lang="en-US" altLang="en-US" sz="3600" b="0" i="0" u="none" strike="noStrike" cap="none" normalizeH="0" baseline="0" dirty="0">
                <a:ln>
                  <a:noFill/>
                </a:ln>
                <a:solidFill>
                  <a:srgbClr val="333333"/>
                </a:solidFill>
                <a:effectLst/>
                <a:latin typeface="Menlo"/>
              </a:rPr>
              <a:t> </a:t>
            </a:r>
            <a:r>
              <a:rPr kumimoji="0" lang="en-US" altLang="en-US" sz="3600" b="0" i="0" u="none" strike="noStrike" cap="none" normalizeH="0" baseline="0" dirty="0" err="1">
                <a:ln>
                  <a:noFill/>
                </a:ln>
                <a:solidFill>
                  <a:srgbClr val="333333"/>
                </a:solidFill>
                <a:effectLst/>
                <a:latin typeface="Menlo"/>
              </a:rPr>
              <a:t>libssl</a:t>
            </a:r>
            <a:r>
              <a:rPr kumimoji="0" lang="en-US" altLang="en-US" sz="3600" b="0" i="0" u="none" strike="noStrike" cap="none" normalizeH="0" baseline="0" dirty="0">
                <a:ln>
                  <a:noFill/>
                </a:ln>
                <a:solidFill>
                  <a:srgbClr val="333333"/>
                </a:solidFill>
                <a:effectLst/>
                <a:latin typeface="Menlo"/>
              </a:rPr>
              <a:t>-dev libnghttp2-dev </a:t>
            </a:r>
            <a:r>
              <a:rPr kumimoji="0" lang="en-US" altLang="en-US" sz="3600" b="0" i="0" u="none" strike="noStrike" cap="none" normalizeH="0" baseline="0" dirty="0" err="1">
                <a:ln>
                  <a:noFill/>
                </a:ln>
                <a:solidFill>
                  <a:srgbClr val="333333"/>
                </a:solidFill>
                <a:effectLst/>
                <a:latin typeface="Menlo"/>
              </a:rPr>
              <a:t>libdumbnet</a:t>
            </a:r>
            <a:r>
              <a:rPr kumimoji="0" lang="en-US" altLang="en-US" sz="3600" b="0" i="0" u="none" strike="noStrike" cap="none" normalizeH="0" baseline="0" dirty="0">
                <a:ln>
                  <a:noFill/>
                </a:ln>
                <a:solidFill>
                  <a:srgbClr val="333333"/>
                </a:solidFill>
                <a:effectLst/>
                <a:latin typeface="Menlo"/>
              </a:rPr>
              <a:t>-dev bison flex </a:t>
            </a:r>
            <a:r>
              <a:rPr kumimoji="0" lang="en-US" altLang="en-US" sz="3600" b="0" i="0" u="none" strike="noStrike" cap="none" normalizeH="0" baseline="0" dirty="0" err="1">
                <a:ln>
                  <a:noFill/>
                </a:ln>
                <a:solidFill>
                  <a:srgbClr val="333333"/>
                </a:solidFill>
                <a:effectLst/>
                <a:latin typeface="Menlo"/>
              </a:rPr>
              <a:t>libdnet</a:t>
            </a:r>
            <a:r>
              <a:rPr kumimoji="0" lang="en-US" altLang="en-US" sz="3200" b="0" i="0" u="none" strike="noStrike" cap="none" normalizeH="0" baseline="0" dirty="0">
                <a:ln>
                  <a:noFill/>
                </a:ln>
                <a:solidFill>
                  <a:schemeClr val="tx1"/>
                </a:solidFill>
                <a:effectLst/>
              </a:rPr>
              <a:t> </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925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p:txBody>
          <a:bodyPr/>
          <a:lstStyle/>
          <a:p>
            <a:pPr>
              <a:buFont typeface="+mj-lt"/>
              <a:buAutoNum type="arabicPeriod" startAt="2"/>
            </a:pPr>
            <a:r>
              <a:rPr lang="en-IN" sz="2800" b="1" dirty="0"/>
              <a:t>Installing from the source</a:t>
            </a:r>
          </a:p>
          <a:p>
            <a:r>
              <a:rPr lang="en-US" dirty="0"/>
              <a:t>Setting up Snort on Ubuntu from the source code consists of a couple of steps: downloading the code, configuring it, compiling the code, installing it to an appropriate directory, and lastly configuring the detection rules.</a:t>
            </a:r>
          </a:p>
          <a:p>
            <a:r>
              <a:rPr lang="en-US" dirty="0"/>
              <a:t>Start by making a temporary download folder to your home directory and then changing into it with the command below.</a:t>
            </a:r>
          </a:p>
          <a:p>
            <a:endParaRPr lang="en-IN" dirty="0"/>
          </a:p>
        </p:txBody>
      </p:sp>
      <p:sp>
        <p:nvSpPr>
          <p:cNvPr id="4" name="Rectangle 1">
            <a:extLst>
              <a:ext uri="{FF2B5EF4-FFF2-40B4-BE49-F238E27FC236}">
                <a16:creationId xmlns:a16="http://schemas.microsoft.com/office/drawing/2014/main" id="{87A16A22-0247-4A37-AEDA-78131892441E}"/>
              </a:ext>
            </a:extLst>
          </p:cNvPr>
          <p:cNvSpPr>
            <a:spLocks noChangeArrowheads="1"/>
          </p:cNvSpPr>
          <p:nvPr/>
        </p:nvSpPr>
        <p:spPr bwMode="auto">
          <a:xfrm>
            <a:off x="3163069" y="4545945"/>
            <a:ext cx="5358762"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Menlo"/>
              </a:rPr>
              <a:t>mkdir</a:t>
            </a:r>
            <a:r>
              <a:rPr kumimoji="0" lang="en-US" altLang="en-US" sz="2800" b="0" i="0" u="none" strike="noStrike" cap="none" normalizeH="0" baseline="0" dirty="0">
                <a:ln>
                  <a:noFill/>
                </a:ln>
                <a:solidFill>
                  <a:srgbClr val="333333"/>
                </a:solidFill>
                <a:effectLst/>
                <a:latin typeface="Menlo"/>
              </a:rPr>
              <a:t> ~/</a:t>
            </a:r>
            <a:r>
              <a:rPr kumimoji="0" lang="en-US" altLang="en-US" sz="2800" b="0" i="0" u="none" strike="noStrike" cap="none" normalizeH="0" baseline="0" dirty="0" err="1">
                <a:ln>
                  <a:noFill/>
                </a:ln>
                <a:solidFill>
                  <a:srgbClr val="333333"/>
                </a:solidFill>
                <a:effectLst/>
                <a:latin typeface="Menlo"/>
              </a:rPr>
              <a:t>snort_src</a:t>
            </a:r>
            <a:r>
              <a:rPr kumimoji="0" lang="en-US" altLang="en-US" sz="2800" b="0" i="0" u="none" strike="noStrike" cap="none" normalizeH="0" baseline="0" dirty="0">
                <a:ln>
                  <a:noFill/>
                </a:ln>
                <a:solidFill>
                  <a:srgbClr val="333333"/>
                </a:solidFill>
                <a:effectLst/>
                <a:latin typeface="Menlo"/>
              </a:rPr>
              <a:t> &amp;&amp; cd ~/</a:t>
            </a:r>
            <a:r>
              <a:rPr kumimoji="0" lang="en-US" altLang="en-US" sz="28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555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a:xfrm>
            <a:off x="2589212" y="2133600"/>
            <a:ext cx="8915400" cy="3777622"/>
          </a:xfrm>
        </p:spPr>
        <p:txBody>
          <a:bodyPr/>
          <a:lstStyle/>
          <a:p>
            <a:r>
              <a:rPr lang="en-US" dirty="0"/>
              <a:t>Snort itself uses something called Data Acquisition library (DAQ) to make abstract calls to packet capture libraries. Download the latest DAQ source package from the Snort website with the </a:t>
            </a:r>
            <a:r>
              <a:rPr lang="en-US" dirty="0" err="1"/>
              <a:t>wget</a:t>
            </a:r>
            <a:r>
              <a:rPr lang="en-US" dirty="0"/>
              <a:t> command underneath. Replace the version number in the command if a newer source available.</a:t>
            </a:r>
          </a:p>
          <a:p>
            <a:endParaRPr lang="en-US" dirty="0"/>
          </a:p>
          <a:p>
            <a:endParaRPr lang="en-US" dirty="0"/>
          </a:p>
          <a:p>
            <a:r>
              <a:rPr lang="en-US" dirty="0"/>
              <a:t>The download will only take a few seconds. When complete, extract the source code and jump into the new directory with the following commands.</a:t>
            </a:r>
          </a:p>
          <a:p>
            <a:endParaRPr lang="en-IN" dirty="0"/>
          </a:p>
        </p:txBody>
      </p:sp>
      <p:sp>
        <p:nvSpPr>
          <p:cNvPr id="7" name="Rectangle 4">
            <a:extLst>
              <a:ext uri="{FF2B5EF4-FFF2-40B4-BE49-F238E27FC236}">
                <a16:creationId xmlns:a16="http://schemas.microsoft.com/office/drawing/2014/main" id="{84753785-2515-4037-A820-B8BF3BB2FD7F}"/>
              </a:ext>
            </a:extLst>
          </p:cNvPr>
          <p:cNvSpPr>
            <a:spLocks noChangeArrowheads="1"/>
          </p:cNvSpPr>
          <p:nvPr/>
        </p:nvSpPr>
        <p:spPr bwMode="auto">
          <a:xfrm>
            <a:off x="2739826" y="3429000"/>
            <a:ext cx="9188224"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333333"/>
                </a:solidFill>
                <a:effectLst/>
                <a:latin typeface="Menlo"/>
              </a:rPr>
              <a:t>wget</a:t>
            </a:r>
            <a:r>
              <a:rPr kumimoji="0" lang="en-US" altLang="en-US" sz="2800" b="0" i="0" u="none" strike="noStrike" cap="none" normalizeH="0" baseline="0" dirty="0">
                <a:ln>
                  <a:noFill/>
                </a:ln>
                <a:solidFill>
                  <a:srgbClr val="333333"/>
                </a:solidFill>
                <a:effectLst/>
                <a:latin typeface="Menlo"/>
              </a:rPr>
              <a:t> https://www.snort.org/downloads/snort/daq-2.0.6.tar.gz</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0F8598C1-DBB4-4646-AFF6-7F2A35E71594}"/>
              </a:ext>
            </a:extLst>
          </p:cNvPr>
          <p:cNvSpPr>
            <a:spLocks noChangeArrowheads="1"/>
          </p:cNvSpPr>
          <p:nvPr/>
        </p:nvSpPr>
        <p:spPr bwMode="auto">
          <a:xfrm>
            <a:off x="3044858" y="5218276"/>
            <a:ext cx="7692272" cy="101561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tar -</a:t>
            </a:r>
            <a:r>
              <a:rPr kumimoji="0" lang="en-US" altLang="en-US" sz="2800" b="0" i="0" u="none" strike="noStrike" cap="none" normalizeH="0" baseline="0" dirty="0" err="1">
                <a:ln>
                  <a:noFill/>
                </a:ln>
                <a:solidFill>
                  <a:srgbClr val="333333"/>
                </a:solidFill>
                <a:effectLst/>
                <a:latin typeface="Menlo"/>
              </a:rPr>
              <a:t>xvzf</a:t>
            </a:r>
            <a:r>
              <a:rPr kumimoji="0" lang="en-US" altLang="en-US" sz="2800" b="0" i="0" u="none" strike="noStrike" cap="none" normalizeH="0" baseline="0" dirty="0">
                <a:ln>
                  <a:noFill/>
                </a:ln>
                <a:solidFill>
                  <a:srgbClr val="333333"/>
                </a:solidFill>
                <a:effectLst/>
                <a:latin typeface="Menlo"/>
              </a:rPr>
              <a:t> daq-2.0.6.tar.gz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cd daq-2.0.6</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3147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a:xfrm>
            <a:off x="2589212" y="2133600"/>
            <a:ext cx="8915400" cy="3777622"/>
          </a:xfrm>
        </p:spPr>
        <p:txBody>
          <a:bodyPr/>
          <a:lstStyle/>
          <a:p>
            <a:r>
              <a:rPr lang="en-US" dirty="0"/>
              <a:t>Run the configuration script using its default values, then compile the program with make and finally install DAQ.</a:t>
            </a:r>
          </a:p>
          <a:p>
            <a:endParaRPr lang="en-US" dirty="0"/>
          </a:p>
          <a:p>
            <a:endParaRPr lang="en-US" dirty="0"/>
          </a:p>
          <a:p>
            <a:r>
              <a:rPr lang="en-US" dirty="0"/>
              <a:t>With the DAQ installed you can get started with Snort, change back to the download folder.</a:t>
            </a:r>
          </a:p>
          <a:p>
            <a:endParaRPr lang="en-US" dirty="0"/>
          </a:p>
          <a:p>
            <a:endParaRPr lang="en-IN" dirty="0"/>
          </a:p>
        </p:txBody>
      </p:sp>
      <p:sp>
        <p:nvSpPr>
          <p:cNvPr id="4" name="Rectangle 1">
            <a:extLst>
              <a:ext uri="{FF2B5EF4-FFF2-40B4-BE49-F238E27FC236}">
                <a16:creationId xmlns:a16="http://schemas.microsoft.com/office/drawing/2014/main" id="{04752D28-DED9-43B4-9436-73E36DD4FC19}"/>
              </a:ext>
            </a:extLst>
          </p:cNvPr>
          <p:cNvSpPr>
            <a:spLocks noChangeArrowheads="1"/>
          </p:cNvSpPr>
          <p:nvPr/>
        </p:nvSpPr>
        <p:spPr bwMode="auto">
          <a:xfrm>
            <a:off x="3007150" y="2917231"/>
            <a:ext cx="7022969"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./configure &amp;&amp; make &amp;&amp; </a:t>
            </a:r>
            <a:r>
              <a:rPr kumimoji="0" lang="en-US" altLang="en-US" sz="2800" b="0" i="0" u="none" strike="noStrike" cap="none" normalizeH="0" baseline="0" dirty="0" err="1">
                <a:ln>
                  <a:noFill/>
                </a:ln>
                <a:solidFill>
                  <a:srgbClr val="333333"/>
                </a:solidFill>
                <a:effectLst/>
                <a:latin typeface="Menlo"/>
              </a:rPr>
              <a:t>sudo</a:t>
            </a:r>
            <a:r>
              <a:rPr kumimoji="0" lang="en-US" altLang="en-US" sz="2800" b="0" i="0" u="none" strike="noStrike" cap="none" normalizeH="0" baseline="0" dirty="0">
                <a:ln>
                  <a:noFill/>
                </a:ln>
                <a:solidFill>
                  <a:srgbClr val="333333"/>
                </a:solidFill>
                <a:effectLst/>
                <a:latin typeface="Menlo"/>
              </a:rPr>
              <a:t> make install</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53A34F12-8A0A-42D1-9A9D-678326969307}"/>
              </a:ext>
            </a:extLst>
          </p:cNvPr>
          <p:cNvSpPr>
            <a:spLocks noChangeArrowheads="1"/>
          </p:cNvSpPr>
          <p:nvPr/>
        </p:nvSpPr>
        <p:spPr bwMode="auto">
          <a:xfrm>
            <a:off x="3271101" y="4347144"/>
            <a:ext cx="2824899"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cd ~/</a:t>
            </a:r>
            <a:r>
              <a:rPr kumimoji="0" lang="en-US" altLang="en-US" sz="28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3134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ED08-F642-494D-B000-E0675FD2A3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0D376D2-BAB7-4191-8B27-C81523C480A0}"/>
              </a:ext>
            </a:extLst>
          </p:cNvPr>
          <p:cNvSpPr>
            <a:spLocks noGrp="1"/>
          </p:cNvSpPr>
          <p:nvPr>
            <p:ph idx="1"/>
          </p:nvPr>
        </p:nvSpPr>
        <p:spPr/>
        <p:txBody>
          <a:bodyPr/>
          <a:lstStyle/>
          <a:p>
            <a:r>
              <a:rPr lang="en-IN" dirty="0"/>
              <a:t>Next, download the Snort code with </a:t>
            </a:r>
            <a:r>
              <a:rPr lang="en-IN" dirty="0" err="1"/>
              <a:t>wget</a:t>
            </a:r>
            <a:r>
              <a:rPr lang="en-IN" dirty="0"/>
              <a:t>. You can find the latest version number on the Snort download page. Replace in the command if necessary.</a:t>
            </a:r>
          </a:p>
          <a:p>
            <a:endParaRPr lang="en-IN" dirty="0"/>
          </a:p>
          <a:p>
            <a:endParaRPr lang="en-US" dirty="0"/>
          </a:p>
          <a:p>
            <a:r>
              <a:rPr lang="en-US" dirty="0"/>
              <a:t>Once the download is complete, extract the source and change into the new directory with these commands.</a:t>
            </a:r>
            <a:endParaRPr lang="en-IN" dirty="0"/>
          </a:p>
          <a:p>
            <a:endParaRPr lang="en-IN" dirty="0"/>
          </a:p>
        </p:txBody>
      </p:sp>
      <p:sp>
        <p:nvSpPr>
          <p:cNvPr id="6" name="Rectangle 3">
            <a:extLst>
              <a:ext uri="{FF2B5EF4-FFF2-40B4-BE49-F238E27FC236}">
                <a16:creationId xmlns:a16="http://schemas.microsoft.com/office/drawing/2014/main" id="{6005D01E-3AB3-4EE8-B829-80F42A3764FD}"/>
              </a:ext>
            </a:extLst>
          </p:cNvPr>
          <p:cNvSpPr>
            <a:spLocks noChangeArrowheads="1"/>
          </p:cNvSpPr>
          <p:nvPr/>
        </p:nvSpPr>
        <p:spPr bwMode="auto">
          <a:xfrm>
            <a:off x="2978870" y="3167414"/>
            <a:ext cx="837100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wget</a:t>
            </a:r>
            <a:r>
              <a:rPr kumimoji="0" lang="en-US" altLang="en-US" sz="2400" b="0" i="0" u="none" strike="noStrike" cap="none" normalizeH="0" baseline="0" dirty="0">
                <a:ln>
                  <a:noFill/>
                </a:ln>
                <a:solidFill>
                  <a:srgbClr val="333333"/>
                </a:solidFill>
                <a:effectLst/>
                <a:latin typeface="Menlo"/>
              </a:rPr>
              <a:t> https://www.snort.org/downloads/snort/snort-2.9.11.1.tar.gz</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2DD0CC6E-9E79-4917-B950-590E7E324D2F}"/>
              </a:ext>
            </a:extLst>
          </p:cNvPr>
          <p:cNvSpPr>
            <a:spLocks noChangeArrowheads="1"/>
          </p:cNvSpPr>
          <p:nvPr/>
        </p:nvSpPr>
        <p:spPr bwMode="auto">
          <a:xfrm>
            <a:off x="2978870" y="4665437"/>
            <a:ext cx="6881567"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tar -</a:t>
            </a:r>
            <a:r>
              <a:rPr kumimoji="0" lang="en-US" altLang="en-US" sz="2400" b="0" i="0" u="none" strike="noStrike" cap="none" normalizeH="0" baseline="0" dirty="0" err="1">
                <a:ln>
                  <a:noFill/>
                </a:ln>
                <a:solidFill>
                  <a:srgbClr val="333333"/>
                </a:solidFill>
                <a:effectLst/>
                <a:latin typeface="Menlo"/>
              </a:rPr>
              <a:t>xvzf</a:t>
            </a:r>
            <a:r>
              <a:rPr kumimoji="0" lang="en-US" altLang="en-US" sz="2400" b="0" i="0" u="none" strike="noStrike" cap="none" normalizeH="0" baseline="0" dirty="0">
                <a:ln>
                  <a:noFill/>
                </a:ln>
                <a:solidFill>
                  <a:srgbClr val="333333"/>
                </a:solidFill>
                <a:effectLst/>
                <a:latin typeface="Menlo"/>
              </a:rPr>
              <a:t> snort-2.9.11.1.tar.gz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cd snort-2.9.11.1</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9414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B9021-4EBC-42D3-B8B0-B7A4074E63AB}"/>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4ED2B14-03EE-411B-8566-C6398A6F2F16}"/>
              </a:ext>
            </a:extLst>
          </p:cNvPr>
          <p:cNvSpPr>
            <a:spLocks noGrp="1"/>
          </p:cNvSpPr>
          <p:nvPr>
            <p:ph idx="1"/>
          </p:nvPr>
        </p:nvSpPr>
        <p:spPr/>
        <p:txBody>
          <a:bodyPr/>
          <a:lstStyle/>
          <a:p>
            <a:r>
              <a:rPr lang="en-IN" dirty="0"/>
              <a:t>Then configure the installation with </a:t>
            </a:r>
            <a:r>
              <a:rPr lang="en-IN" dirty="0" err="1"/>
              <a:t>sourcefile</a:t>
            </a:r>
            <a:r>
              <a:rPr lang="en-IN" dirty="0"/>
              <a:t> enabled, run make and make install.</a:t>
            </a:r>
          </a:p>
          <a:p>
            <a:endParaRPr lang="en-IN" dirty="0"/>
          </a:p>
          <a:p>
            <a:endParaRPr lang="en-IN" dirty="0"/>
          </a:p>
          <a:p>
            <a:r>
              <a:rPr lang="en-US" dirty="0"/>
              <a:t>With that done, continue below on how to set up the configuration files.</a:t>
            </a:r>
            <a:endParaRPr lang="en-IN" dirty="0"/>
          </a:p>
          <a:p>
            <a:endParaRPr lang="en-IN" dirty="0"/>
          </a:p>
        </p:txBody>
      </p:sp>
      <p:sp>
        <p:nvSpPr>
          <p:cNvPr id="6" name="Rectangle 3">
            <a:extLst>
              <a:ext uri="{FF2B5EF4-FFF2-40B4-BE49-F238E27FC236}">
                <a16:creationId xmlns:a16="http://schemas.microsoft.com/office/drawing/2014/main" id="{FDDDBB4D-214B-4705-88A9-52F3F427020A}"/>
              </a:ext>
            </a:extLst>
          </p:cNvPr>
          <p:cNvSpPr>
            <a:spLocks noChangeArrowheads="1"/>
          </p:cNvSpPr>
          <p:nvPr/>
        </p:nvSpPr>
        <p:spPr bwMode="auto">
          <a:xfrm>
            <a:off x="2714919" y="2962243"/>
            <a:ext cx="9153427" cy="58472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333333"/>
                </a:solidFill>
                <a:effectLst/>
                <a:latin typeface="Menlo"/>
              </a:rPr>
              <a:t>./configure --enable-</a:t>
            </a:r>
            <a:r>
              <a:rPr kumimoji="0" lang="en-US" altLang="en-US" sz="2800" b="0" i="0" u="none" strike="noStrike" cap="none" normalizeH="0" baseline="0" dirty="0" err="1">
                <a:ln>
                  <a:noFill/>
                </a:ln>
                <a:solidFill>
                  <a:srgbClr val="333333"/>
                </a:solidFill>
                <a:effectLst/>
                <a:latin typeface="Menlo"/>
              </a:rPr>
              <a:t>sourcefire</a:t>
            </a:r>
            <a:r>
              <a:rPr kumimoji="0" lang="en-US" altLang="en-US" sz="2800" b="0" i="0" u="none" strike="noStrike" cap="none" normalizeH="0" baseline="0" dirty="0">
                <a:ln>
                  <a:noFill/>
                </a:ln>
                <a:solidFill>
                  <a:srgbClr val="333333"/>
                </a:solidFill>
                <a:effectLst/>
                <a:latin typeface="Menlo"/>
              </a:rPr>
              <a:t> &amp;&amp; make &amp;&amp; </a:t>
            </a:r>
            <a:r>
              <a:rPr kumimoji="0" lang="en-US" altLang="en-US" sz="2800" b="0" i="0" u="none" strike="noStrike" cap="none" normalizeH="0" baseline="0" dirty="0" err="1">
                <a:ln>
                  <a:noFill/>
                </a:ln>
                <a:solidFill>
                  <a:srgbClr val="333333"/>
                </a:solidFill>
                <a:effectLst/>
                <a:latin typeface="Menlo"/>
              </a:rPr>
              <a:t>sudo</a:t>
            </a:r>
            <a:r>
              <a:rPr kumimoji="0" lang="en-US" altLang="en-US" sz="2800" b="0" i="0" u="none" strike="noStrike" cap="none" normalizeH="0" baseline="0" dirty="0">
                <a:ln>
                  <a:noFill/>
                </a:ln>
                <a:solidFill>
                  <a:srgbClr val="333333"/>
                </a:solidFill>
                <a:effectLst/>
                <a:latin typeface="Menlo"/>
              </a:rPr>
              <a:t> make install</a:t>
            </a:r>
            <a:r>
              <a:rPr kumimoji="0" lang="en-US" altLang="en-US" sz="2400" b="0" i="0" u="none" strike="noStrike" cap="none" normalizeH="0" baseline="0" dirty="0">
                <a:ln>
                  <a:noFill/>
                </a:ln>
                <a:solidFill>
                  <a:schemeClr val="tx1"/>
                </a:solidFill>
                <a:effectLst/>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031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5C954-2956-4BDA-8988-DB7AC72CC275}"/>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0276DD2-C804-41C2-81B5-AEF6E619DCB3}"/>
              </a:ext>
            </a:extLst>
          </p:cNvPr>
          <p:cNvSpPr>
            <a:spLocks noGrp="1"/>
          </p:cNvSpPr>
          <p:nvPr>
            <p:ph idx="1"/>
          </p:nvPr>
        </p:nvSpPr>
        <p:spPr>
          <a:xfrm>
            <a:off x="2589212" y="2133600"/>
            <a:ext cx="8915400" cy="3777622"/>
          </a:xfrm>
        </p:spPr>
        <p:txBody>
          <a:bodyPr/>
          <a:lstStyle/>
          <a:p>
            <a:pPr>
              <a:buFont typeface="+mj-lt"/>
              <a:buAutoNum type="arabicPeriod" startAt="3"/>
            </a:pPr>
            <a:r>
              <a:rPr lang="en-US" sz="2800" b="1" dirty="0"/>
              <a:t>Configuring Snort to run in NIDS mode</a:t>
            </a:r>
          </a:p>
          <a:p>
            <a:r>
              <a:rPr lang="en-US" dirty="0"/>
              <a:t>Next, you will need to configure Snort for your system. This includes editing some configuration files, downloading the rules that Snort will follow, and taking Snort for a test run.</a:t>
            </a:r>
          </a:p>
          <a:p>
            <a:r>
              <a:rPr lang="en-US" dirty="0"/>
              <a:t>Start with updating the shared libraries using the command underneath</a:t>
            </a:r>
          </a:p>
          <a:p>
            <a:endParaRPr lang="en-US" dirty="0"/>
          </a:p>
          <a:p>
            <a:r>
              <a:rPr lang="en-US" dirty="0"/>
              <a:t>Snort on Ubuntu gets installed to /</a:t>
            </a:r>
            <a:r>
              <a:rPr lang="en-US" dirty="0" err="1"/>
              <a:t>usr</a:t>
            </a:r>
            <a:r>
              <a:rPr lang="en-US" dirty="0"/>
              <a:t>/local/bin/snort directory. It is a good practice to create a symbolic link to /</a:t>
            </a:r>
            <a:r>
              <a:rPr lang="en-US" dirty="0" err="1"/>
              <a:t>usr</a:t>
            </a:r>
            <a:r>
              <a:rPr lang="en-US" dirty="0"/>
              <a:t>/</a:t>
            </a:r>
            <a:r>
              <a:rPr lang="en-US" dirty="0" err="1"/>
              <a:t>sbin</a:t>
            </a:r>
            <a:r>
              <a:rPr lang="en-US" dirty="0"/>
              <a:t>/snort.</a:t>
            </a:r>
          </a:p>
          <a:p>
            <a:endParaRPr lang="en-US" dirty="0"/>
          </a:p>
          <a:p>
            <a:endParaRPr lang="en-US" dirty="0"/>
          </a:p>
          <a:p>
            <a:endParaRPr lang="en-US" dirty="0"/>
          </a:p>
          <a:p>
            <a:endParaRPr lang="en-US" dirty="0"/>
          </a:p>
          <a:p>
            <a:endParaRPr lang="en-IN" dirty="0"/>
          </a:p>
        </p:txBody>
      </p:sp>
      <p:sp>
        <p:nvSpPr>
          <p:cNvPr id="4" name="Rectangle 1">
            <a:extLst>
              <a:ext uri="{FF2B5EF4-FFF2-40B4-BE49-F238E27FC236}">
                <a16:creationId xmlns:a16="http://schemas.microsoft.com/office/drawing/2014/main" id="{DD6A5C22-C4C5-4241-9AC0-3EFA8E8AB989}"/>
              </a:ext>
            </a:extLst>
          </p:cNvPr>
          <p:cNvSpPr>
            <a:spLocks noChangeArrowheads="1"/>
          </p:cNvSpPr>
          <p:nvPr/>
        </p:nvSpPr>
        <p:spPr bwMode="auto">
          <a:xfrm>
            <a:off x="3054284" y="4029003"/>
            <a:ext cx="2026763"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ldconfig</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D346885-4867-4D0F-8D74-48B30FD976A6}"/>
              </a:ext>
            </a:extLst>
          </p:cNvPr>
          <p:cNvSpPr>
            <a:spLocks noChangeArrowheads="1"/>
          </p:cNvSpPr>
          <p:nvPr/>
        </p:nvSpPr>
        <p:spPr bwMode="auto">
          <a:xfrm>
            <a:off x="3054284" y="5240748"/>
            <a:ext cx="779596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ln -s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/local/bin/snort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sbin</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36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7089-9DC9-4C54-8CA3-54AF07150C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4FFE9C-0735-4448-83EF-0FE39D922313}"/>
              </a:ext>
            </a:extLst>
          </p:cNvPr>
          <p:cNvSpPr>
            <a:spLocks noGrp="1"/>
          </p:cNvSpPr>
          <p:nvPr>
            <p:ph idx="1"/>
          </p:nvPr>
        </p:nvSpPr>
        <p:spPr/>
        <p:txBody>
          <a:bodyPr>
            <a:normAutofit fontScale="92500" lnSpcReduction="20000"/>
          </a:bodyPr>
          <a:lstStyle/>
          <a:p>
            <a:pPr lvl="0"/>
            <a:r>
              <a:rPr lang="en-US" sz="2400" dirty="0"/>
              <a:t>Each user generates a pair of keys to be used for the encryption and decryption of messages.</a:t>
            </a:r>
            <a:endParaRPr lang="en-IN" sz="2400" dirty="0"/>
          </a:p>
          <a:p>
            <a:pPr lvl="0"/>
            <a:r>
              <a:rPr lang="en-US" sz="2400" dirty="0"/>
              <a:t>Each user places one of the two keys in a public register or the other accessible file. This is the public key. The companion key is kept private. Each user maintains a collection of public keys obtained from other parties participating in communication.</a:t>
            </a:r>
            <a:endParaRPr lang="en-IN" sz="2400" dirty="0"/>
          </a:p>
          <a:p>
            <a:pPr lvl="0"/>
            <a:r>
              <a:rPr lang="en-US" sz="2400" dirty="0"/>
              <a:t>If A wishes to send a confidential message to B, A encrypts the message using B’s public key.</a:t>
            </a:r>
            <a:endParaRPr lang="en-IN" sz="2400" dirty="0"/>
          </a:p>
          <a:p>
            <a:r>
              <a:rPr lang="en-US" sz="2400" dirty="0"/>
              <a:t>When B receives the message, B decrypts it using B’s private key. No other recipient can decrypt the message because only B knows B’s private key.</a:t>
            </a:r>
            <a:endParaRPr lang="en-IN" sz="2400" dirty="0"/>
          </a:p>
        </p:txBody>
      </p:sp>
    </p:spTree>
    <p:extLst>
      <p:ext uri="{BB962C8B-B14F-4D97-AF65-F5344CB8AC3E}">
        <p14:creationId xmlns:p14="http://schemas.microsoft.com/office/powerpoint/2010/main" val="3582689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C343-2ABA-4AC8-B49A-83C4B0F96106}"/>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88D5BC25-B207-4150-8849-75F890D17F11}"/>
              </a:ext>
            </a:extLst>
          </p:cNvPr>
          <p:cNvSpPr>
            <a:spLocks noGrp="1"/>
          </p:cNvSpPr>
          <p:nvPr>
            <p:ph idx="1"/>
          </p:nvPr>
        </p:nvSpPr>
        <p:spPr/>
        <p:txBody>
          <a:bodyPr/>
          <a:lstStyle/>
          <a:p>
            <a:pPr>
              <a:buFont typeface="+mj-lt"/>
              <a:buAutoNum type="arabicPeriod" startAt="4"/>
            </a:pPr>
            <a:r>
              <a:rPr lang="en-US" sz="2800" b="1" dirty="0"/>
              <a:t>Setting up username and folder structure</a:t>
            </a:r>
          </a:p>
          <a:p>
            <a:endParaRPr lang="en-US" dirty="0"/>
          </a:p>
          <a:p>
            <a:r>
              <a:rPr lang="en-US" dirty="0"/>
              <a:t>To run Snort on Ubuntu safely without root access, you should create a new unprivileged user and a new user group for the daemon to run under.</a:t>
            </a:r>
          </a:p>
          <a:p>
            <a:endParaRPr lang="en-US" dirty="0"/>
          </a:p>
          <a:p>
            <a:endParaRPr lang="en-US" dirty="0"/>
          </a:p>
          <a:p>
            <a:endParaRPr lang="en-US" dirty="0"/>
          </a:p>
          <a:p>
            <a:endParaRPr lang="en-IN" dirty="0"/>
          </a:p>
        </p:txBody>
      </p:sp>
      <p:sp>
        <p:nvSpPr>
          <p:cNvPr id="4" name="Rectangle 1">
            <a:extLst>
              <a:ext uri="{FF2B5EF4-FFF2-40B4-BE49-F238E27FC236}">
                <a16:creationId xmlns:a16="http://schemas.microsoft.com/office/drawing/2014/main" id="{B987DEC3-1538-446C-998B-E7AD858F358B}"/>
              </a:ext>
            </a:extLst>
          </p:cNvPr>
          <p:cNvSpPr>
            <a:spLocks noChangeArrowheads="1"/>
          </p:cNvSpPr>
          <p:nvPr/>
        </p:nvSpPr>
        <p:spPr bwMode="auto">
          <a:xfrm>
            <a:off x="3002813" y="4020054"/>
            <a:ext cx="8088198"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groupadd</a:t>
            </a:r>
            <a:r>
              <a:rPr kumimoji="0" lang="en-US" altLang="en-US" sz="2400" b="0" i="0" u="none" strike="noStrike" cap="none" normalizeH="0" baseline="0" dirty="0">
                <a:ln>
                  <a:noFill/>
                </a:ln>
                <a:solidFill>
                  <a:srgbClr val="333333"/>
                </a:solidFill>
                <a:effectLst/>
                <a:latin typeface="Menlo"/>
              </a:rPr>
              <a:t> 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useradd</a:t>
            </a:r>
            <a:r>
              <a:rPr kumimoji="0" lang="en-US" altLang="en-US" sz="2400" b="0" i="0" u="none" strike="noStrike" cap="none" normalizeH="0" baseline="0" dirty="0">
                <a:ln>
                  <a:noFill/>
                </a:ln>
                <a:solidFill>
                  <a:srgbClr val="333333"/>
                </a:solidFill>
                <a:effectLst/>
                <a:latin typeface="Menlo"/>
              </a:rPr>
              <a:t> snort -r -s /</a:t>
            </a:r>
            <a:r>
              <a:rPr kumimoji="0" lang="en-US" altLang="en-US" sz="2400" b="0" i="0" u="none" strike="noStrike" cap="none" normalizeH="0" baseline="0" dirty="0" err="1">
                <a:ln>
                  <a:noFill/>
                </a:ln>
                <a:solidFill>
                  <a:srgbClr val="333333"/>
                </a:solidFill>
                <a:effectLst/>
                <a:latin typeface="Menlo"/>
              </a:rPr>
              <a:t>sbin</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nologin</a:t>
            </a:r>
            <a:r>
              <a:rPr kumimoji="0" lang="en-US" altLang="en-US" sz="2400" b="0" i="0" u="none" strike="noStrike" cap="none" normalizeH="0" baseline="0" dirty="0">
                <a:ln>
                  <a:noFill/>
                </a:ln>
                <a:solidFill>
                  <a:srgbClr val="333333"/>
                </a:solidFill>
                <a:effectLst/>
                <a:latin typeface="Menlo"/>
              </a:rPr>
              <a:t> -c SNORT_IDS -g 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7116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6D49-51A9-4C3D-89FD-EFDA3F44EBE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08EE13E1-65D1-4980-9994-51353FC7DED9}"/>
              </a:ext>
            </a:extLst>
          </p:cNvPr>
          <p:cNvSpPr>
            <a:spLocks noGrp="1"/>
          </p:cNvSpPr>
          <p:nvPr>
            <p:ph idx="1"/>
          </p:nvPr>
        </p:nvSpPr>
        <p:spPr/>
        <p:txBody>
          <a:bodyPr/>
          <a:lstStyle/>
          <a:p>
            <a:r>
              <a:rPr lang="en-US" dirty="0"/>
              <a:t>Then create the folder structure to house the Snort configuration, just copy over the commands below.</a:t>
            </a:r>
          </a:p>
          <a:p>
            <a:endParaRPr lang="en-IN" dirty="0"/>
          </a:p>
        </p:txBody>
      </p:sp>
      <p:sp>
        <p:nvSpPr>
          <p:cNvPr id="4" name="Rectangle 1">
            <a:extLst>
              <a:ext uri="{FF2B5EF4-FFF2-40B4-BE49-F238E27FC236}">
                <a16:creationId xmlns:a16="http://schemas.microsoft.com/office/drawing/2014/main" id="{96EAD66B-27DF-4AFB-908D-16BF8B6BE1AC}"/>
              </a:ext>
            </a:extLst>
          </p:cNvPr>
          <p:cNvSpPr>
            <a:spLocks noChangeArrowheads="1"/>
          </p:cNvSpPr>
          <p:nvPr/>
        </p:nvSpPr>
        <p:spPr bwMode="auto">
          <a:xfrm>
            <a:off x="2997724" y="3036434"/>
            <a:ext cx="8506887" cy="126183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-p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mkdir</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3981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CE159-A9B4-4059-A657-718FD1FA2F6F}"/>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FD93D87-1F72-40C4-B62C-D7DDE936280D}"/>
              </a:ext>
            </a:extLst>
          </p:cNvPr>
          <p:cNvSpPr>
            <a:spLocks noGrp="1"/>
          </p:cNvSpPr>
          <p:nvPr>
            <p:ph idx="1"/>
          </p:nvPr>
        </p:nvSpPr>
        <p:spPr/>
        <p:txBody>
          <a:bodyPr/>
          <a:lstStyle/>
          <a:p>
            <a:r>
              <a:rPr lang="en-US" dirty="0">
                <a:solidFill>
                  <a:srgbClr val="444444"/>
                </a:solidFill>
                <a:latin typeface="Roboto"/>
              </a:rPr>
              <a:t>Set the permissions for the new directories accordingly.</a:t>
            </a:r>
            <a:endParaRPr lang="en-IN" dirty="0"/>
          </a:p>
          <a:p>
            <a:endParaRPr lang="en-IN" dirty="0"/>
          </a:p>
        </p:txBody>
      </p:sp>
      <p:sp>
        <p:nvSpPr>
          <p:cNvPr id="5" name="Rectangle 1">
            <a:extLst>
              <a:ext uri="{FF2B5EF4-FFF2-40B4-BE49-F238E27FC236}">
                <a16:creationId xmlns:a16="http://schemas.microsoft.com/office/drawing/2014/main" id="{8A32FE63-51D1-4993-B0AB-E83772F30DBD}"/>
              </a:ext>
            </a:extLst>
          </p:cNvPr>
          <p:cNvSpPr>
            <a:spLocks noChangeArrowheads="1"/>
          </p:cNvSpPr>
          <p:nvPr/>
        </p:nvSpPr>
        <p:spPr bwMode="auto">
          <a:xfrm>
            <a:off x="3101419" y="2729567"/>
            <a:ext cx="7647927" cy="2369831"/>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chmod</a:t>
            </a:r>
            <a:r>
              <a:rPr kumimoji="0" lang="en-US" altLang="en-US" sz="2400" b="0" i="0" u="none" strike="noStrike" cap="none" normalizeH="0" baseline="0" dirty="0">
                <a:ln>
                  <a:noFill/>
                </a:ln>
                <a:solidFill>
                  <a:srgbClr val="333333"/>
                </a:solidFill>
                <a:effectLst/>
                <a:latin typeface="Menlo"/>
              </a:rPr>
              <a:t> -R 5775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chown</a:t>
            </a:r>
            <a:r>
              <a:rPr kumimoji="0" lang="en-US" altLang="en-US" sz="2400" b="0" i="0" u="none" strike="noStrike" cap="none" normalizeH="0" baseline="0" dirty="0">
                <a:ln>
                  <a:noFill/>
                </a:ln>
                <a:solidFill>
                  <a:srgbClr val="333333"/>
                </a:solidFill>
                <a:effectLst/>
                <a:latin typeface="Menlo"/>
              </a:rPr>
              <a:t> -R </a:t>
            </a:r>
            <a:r>
              <a:rPr kumimoji="0" lang="en-US" altLang="en-US" sz="2400" b="0" i="0" u="none" strike="noStrike" cap="none" normalizeH="0" baseline="0" dirty="0" err="1">
                <a:ln>
                  <a:noFill/>
                </a:ln>
                <a:solidFill>
                  <a:srgbClr val="333333"/>
                </a:solidFill>
                <a:effectLst/>
                <a:latin typeface="Menlo"/>
              </a:rPr>
              <a:t>snort:snort</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usr</a:t>
            </a:r>
            <a:r>
              <a:rPr kumimoji="0" lang="en-US" altLang="en-US" sz="2400" b="0" i="0" u="none" strike="noStrike" cap="none" normalizeH="0" baseline="0" dirty="0">
                <a:ln>
                  <a:noFill/>
                </a:ln>
                <a:solidFill>
                  <a:srgbClr val="333333"/>
                </a:solidFill>
                <a:effectLst/>
                <a:latin typeface="Menlo"/>
              </a:rPr>
              <a:t>/local/lib/</a:t>
            </a:r>
            <a:r>
              <a:rPr kumimoji="0" lang="en-US" altLang="en-US" sz="2400" b="0" i="0" u="none" strike="noStrike" cap="none" normalizeH="0" baseline="0" dirty="0" err="1">
                <a:ln>
                  <a:noFill/>
                </a:ln>
                <a:solidFill>
                  <a:srgbClr val="333333"/>
                </a:solidFill>
                <a:effectLst/>
                <a:latin typeface="Menlo"/>
              </a:rPr>
              <a:t>snort_dynamicrules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395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1226-8266-4C78-9E7D-53D83063350E}"/>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7A9C24C-6D21-459A-B03C-C44482967E36}"/>
              </a:ext>
            </a:extLst>
          </p:cNvPr>
          <p:cNvSpPr>
            <a:spLocks noGrp="1"/>
          </p:cNvSpPr>
          <p:nvPr>
            <p:ph idx="1"/>
          </p:nvPr>
        </p:nvSpPr>
        <p:spPr>
          <a:xfrm>
            <a:off x="2589212" y="2133600"/>
            <a:ext cx="8915400" cy="3777622"/>
          </a:xfrm>
        </p:spPr>
        <p:txBody>
          <a:bodyPr/>
          <a:lstStyle/>
          <a:p>
            <a:r>
              <a:rPr lang="en-US" dirty="0">
                <a:solidFill>
                  <a:srgbClr val="444444"/>
                </a:solidFill>
                <a:latin typeface="Roboto"/>
              </a:rPr>
              <a:t>Create new files for the white and blacklists as well as the local rules.</a:t>
            </a:r>
          </a:p>
          <a:p>
            <a:endParaRPr lang="en-US" dirty="0">
              <a:solidFill>
                <a:srgbClr val="444444"/>
              </a:solidFill>
              <a:latin typeface="Roboto"/>
            </a:endParaRPr>
          </a:p>
          <a:p>
            <a:endParaRPr lang="en-US" dirty="0">
              <a:solidFill>
                <a:srgbClr val="444444"/>
              </a:solidFill>
              <a:latin typeface="Roboto"/>
            </a:endParaRPr>
          </a:p>
          <a:p>
            <a:endParaRPr lang="en-US" dirty="0">
              <a:solidFill>
                <a:srgbClr val="444444"/>
              </a:solidFill>
              <a:latin typeface="Roboto"/>
            </a:endParaRPr>
          </a:p>
          <a:p>
            <a:endParaRPr lang="en-US" dirty="0">
              <a:solidFill>
                <a:srgbClr val="444444"/>
              </a:solidFill>
              <a:latin typeface="Roboto"/>
            </a:endParaRPr>
          </a:p>
          <a:p>
            <a:r>
              <a:rPr lang="en-US" dirty="0"/>
              <a:t>Then copy the configuration files from the download folder.</a:t>
            </a:r>
          </a:p>
          <a:p>
            <a:endParaRPr lang="en-IN" dirty="0"/>
          </a:p>
          <a:p>
            <a:endParaRPr lang="en-IN" dirty="0"/>
          </a:p>
        </p:txBody>
      </p:sp>
      <p:sp>
        <p:nvSpPr>
          <p:cNvPr id="4" name="Rectangle 3">
            <a:extLst>
              <a:ext uri="{FF2B5EF4-FFF2-40B4-BE49-F238E27FC236}">
                <a16:creationId xmlns:a16="http://schemas.microsoft.com/office/drawing/2014/main" id="{01273E1D-D237-46F4-95A7-D8061B215CBA}"/>
              </a:ext>
            </a:extLst>
          </p:cNvPr>
          <p:cNvSpPr/>
          <p:nvPr/>
        </p:nvSpPr>
        <p:spPr>
          <a:xfrm>
            <a:off x="3048000" y="3105835"/>
            <a:ext cx="6096000" cy="369332"/>
          </a:xfrm>
          <a:prstGeom prst="rect">
            <a:avLst/>
          </a:prstGeom>
        </p:spPr>
        <p:txBody>
          <a:bodyPr>
            <a:spAutoFit/>
          </a:bodyPr>
          <a:lstStyle/>
          <a:p>
            <a:endParaRPr lang="en-IN" dirty="0"/>
          </a:p>
        </p:txBody>
      </p:sp>
      <p:sp>
        <p:nvSpPr>
          <p:cNvPr id="5" name="Rectangle 1">
            <a:extLst>
              <a:ext uri="{FF2B5EF4-FFF2-40B4-BE49-F238E27FC236}">
                <a16:creationId xmlns:a16="http://schemas.microsoft.com/office/drawing/2014/main" id="{31416825-49AA-4ED4-8460-32861CC57516}"/>
              </a:ext>
            </a:extLst>
          </p:cNvPr>
          <p:cNvSpPr>
            <a:spLocks noChangeArrowheads="1"/>
          </p:cNvSpPr>
          <p:nvPr/>
        </p:nvSpPr>
        <p:spPr bwMode="auto">
          <a:xfrm>
            <a:off x="3048000" y="2659583"/>
            <a:ext cx="5948313" cy="126183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white_list.rules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black_list.rules</a:t>
            </a:r>
            <a:r>
              <a:rPr kumimoji="0" lang="en-US" altLang="en-US" sz="24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touch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local.rules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5A8F5048-2048-4CEF-AE51-B01CF0E7E165}"/>
              </a:ext>
            </a:extLst>
          </p:cNvPr>
          <p:cNvSpPr>
            <a:spLocks noChangeArrowheads="1"/>
          </p:cNvSpPr>
          <p:nvPr/>
        </p:nvSpPr>
        <p:spPr bwMode="auto">
          <a:xfrm>
            <a:off x="3048000" y="4608874"/>
            <a:ext cx="7272504"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rgbClr val="333333"/>
                </a:solidFill>
                <a:effectLst/>
                <a:latin typeface="Menlo"/>
              </a:rPr>
              <a:t>/snort-2.9.11.1/</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conf</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snort_src</a:t>
            </a:r>
            <a:r>
              <a:rPr kumimoji="0" lang="en-US" altLang="en-US" sz="2400" b="0" i="0" u="none" strike="noStrike" cap="none" normalizeH="0" baseline="0" dirty="0">
                <a:ln>
                  <a:noFill/>
                </a:ln>
                <a:solidFill>
                  <a:srgbClr val="333333"/>
                </a:solidFill>
                <a:effectLst/>
                <a:latin typeface="Menlo"/>
              </a:rPr>
              <a:t>/snort-2.9.11.1/</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/*.map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275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E9728-E375-4707-BBAC-2D0582937BD6}"/>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DCA83A9-76F6-46E2-9EBA-9DD55BC6782C}"/>
              </a:ext>
            </a:extLst>
          </p:cNvPr>
          <p:cNvSpPr>
            <a:spLocks noGrp="1"/>
          </p:cNvSpPr>
          <p:nvPr>
            <p:ph idx="1"/>
          </p:nvPr>
        </p:nvSpPr>
        <p:spPr/>
        <p:txBody>
          <a:bodyPr/>
          <a:lstStyle/>
          <a:p>
            <a:r>
              <a:rPr lang="en-US" dirty="0"/>
              <a:t>Next up, you will need to download the detection rules Snort will follow to identify potential threats. Snort provides three tiers of rule sets, community, registered and subscriber rules.</a:t>
            </a:r>
          </a:p>
          <a:p>
            <a:r>
              <a:rPr lang="en-US" dirty="0"/>
              <a:t>Community rules are freely available though slightly limited.</a:t>
            </a:r>
          </a:p>
          <a:p>
            <a:r>
              <a:rPr lang="en-US" dirty="0"/>
              <a:t>By registering for free on their website you get access to your Oink code, which lets you download the registered users rule sets.</a:t>
            </a:r>
          </a:p>
          <a:p>
            <a:r>
              <a:rPr lang="en-US" dirty="0"/>
              <a:t>Lastly, subscriber rules are just that, available to users with an active subscription to Snort services.</a:t>
            </a:r>
          </a:p>
          <a:p>
            <a:endParaRPr lang="en-IN" dirty="0"/>
          </a:p>
        </p:txBody>
      </p:sp>
    </p:spTree>
    <p:extLst>
      <p:ext uri="{BB962C8B-B14F-4D97-AF65-F5344CB8AC3E}">
        <p14:creationId xmlns:p14="http://schemas.microsoft.com/office/powerpoint/2010/main" val="9198384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7AAF-EF29-4B4F-AFFB-EA90C851AB3B}"/>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E278FD8-88C0-4026-A3C5-D872DAD83381}"/>
              </a:ext>
            </a:extLst>
          </p:cNvPr>
          <p:cNvSpPr>
            <a:spLocks noGrp="1"/>
          </p:cNvSpPr>
          <p:nvPr>
            <p:ph idx="1"/>
          </p:nvPr>
        </p:nvSpPr>
        <p:spPr/>
        <p:txBody>
          <a:bodyPr>
            <a:normAutofit/>
          </a:bodyPr>
          <a:lstStyle/>
          <a:p>
            <a:r>
              <a:rPr lang="en-US" sz="2400" b="1" dirty="0"/>
              <a:t>Instructions for downloading both community rules or registered user rule sets.</a:t>
            </a:r>
          </a:p>
          <a:p>
            <a:r>
              <a:rPr lang="en-US" dirty="0"/>
              <a:t>Option 1. Using community rules</a:t>
            </a:r>
          </a:p>
          <a:p>
            <a:r>
              <a:rPr lang="en-US" altLang="en-US" dirty="0">
                <a:solidFill>
                  <a:srgbClr val="444444"/>
                </a:solidFill>
                <a:latin typeface="Roboto"/>
              </a:rPr>
              <a:t>If you just want to quickly test out Snort, grab the community rules using </a:t>
            </a:r>
            <a:r>
              <a:rPr lang="en-US" altLang="en-US" dirty="0" err="1">
                <a:solidFill>
                  <a:srgbClr val="444444"/>
                </a:solidFill>
                <a:latin typeface="Arial Unicode MS"/>
              </a:rPr>
              <a:t>wget</a:t>
            </a:r>
            <a:r>
              <a:rPr lang="en-US" altLang="en-US" dirty="0">
                <a:solidFill>
                  <a:srgbClr val="444444"/>
                </a:solidFill>
                <a:latin typeface="Roboto"/>
              </a:rPr>
              <a:t> with the command below.</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Extract the rules and copy them to your configuration folder.</a:t>
            </a:r>
          </a:p>
          <a:p>
            <a:endParaRPr lang="en-US" altLang="en-US" dirty="0"/>
          </a:p>
          <a:p>
            <a:endParaRPr lang="en-US" dirty="0"/>
          </a:p>
        </p:txBody>
      </p:sp>
      <p:sp>
        <p:nvSpPr>
          <p:cNvPr id="6" name="Rectangle 3">
            <a:extLst>
              <a:ext uri="{FF2B5EF4-FFF2-40B4-BE49-F238E27FC236}">
                <a16:creationId xmlns:a16="http://schemas.microsoft.com/office/drawing/2014/main" id="{BF16474E-93F8-46E8-BB7F-93C6C85D86AA}"/>
              </a:ext>
            </a:extLst>
          </p:cNvPr>
          <p:cNvSpPr>
            <a:spLocks noChangeArrowheads="1"/>
          </p:cNvSpPr>
          <p:nvPr/>
        </p:nvSpPr>
        <p:spPr bwMode="auto">
          <a:xfrm>
            <a:off x="2978870" y="4117167"/>
            <a:ext cx="870094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wget</a:t>
            </a:r>
            <a:r>
              <a:rPr kumimoji="0" lang="en-US" altLang="en-US" sz="2400" b="0" i="0" u="none" strike="noStrike" cap="none" normalizeH="0" baseline="0" dirty="0">
                <a:ln>
                  <a:noFill/>
                </a:ln>
                <a:solidFill>
                  <a:srgbClr val="333333"/>
                </a:solidFill>
                <a:effectLst/>
                <a:latin typeface="Menlo"/>
              </a:rPr>
              <a:t> https://www.snort.org/rules/community -O ~/community.tar.gz</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4D14DD41-DBD9-4DFD-9AEA-DD271E2FE9B3}"/>
              </a:ext>
            </a:extLst>
          </p:cNvPr>
          <p:cNvSpPr>
            <a:spLocks noChangeArrowheads="1"/>
          </p:cNvSpPr>
          <p:nvPr/>
        </p:nvSpPr>
        <p:spPr bwMode="auto">
          <a:xfrm>
            <a:off x="2978870" y="5090822"/>
            <a:ext cx="502448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tar -</a:t>
            </a:r>
            <a:r>
              <a:rPr kumimoji="0" lang="en-US" altLang="en-US" sz="2400" b="0" i="0" u="none" strike="noStrike" cap="none" normalizeH="0" baseline="0" dirty="0" err="1">
                <a:ln>
                  <a:noFill/>
                </a:ln>
                <a:solidFill>
                  <a:srgbClr val="333333"/>
                </a:solidFill>
                <a:effectLst/>
                <a:latin typeface="Menlo"/>
              </a:rPr>
              <a:t>xvf</a:t>
            </a:r>
            <a:r>
              <a:rPr kumimoji="0" lang="en-US" altLang="en-US" sz="2400" b="0" i="0" u="none" strike="noStrike" cap="none" normalizeH="0" baseline="0" dirty="0">
                <a:ln>
                  <a:noFill/>
                </a:ln>
                <a:solidFill>
                  <a:srgbClr val="333333"/>
                </a:solidFill>
                <a:effectLst/>
                <a:latin typeface="Menlo"/>
              </a:rPr>
              <a:t> ~/community.tar.gz -C ~/</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0AFB886B-4758-4FFC-B158-E3DCC057BB26}"/>
              </a:ext>
            </a:extLst>
          </p:cNvPr>
          <p:cNvSpPr>
            <a:spLocks noChangeArrowheads="1"/>
          </p:cNvSpPr>
          <p:nvPr/>
        </p:nvSpPr>
        <p:spPr bwMode="auto">
          <a:xfrm>
            <a:off x="2978870" y="5796445"/>
            <a:ext cx="630653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cp</a:t>
            </a:r>
            <a:r>
              <a:rPr kumimoji="0" lang="en-US" altLang="en-US" sz="2400" b="0" i="0" u="none" strike="noStrike" cap="none" normalizeH="0" baseline="0" dirty="0">
                <a:ln>
                  <a:noFill/>
                </a:ln>
                <a:solidFill>
                  <a:srgbClr val="333333"/>
                </a:solidFill>
                <a:effectLst/>
                <a:latin typeface="Menlo"/>
              </a:rPr>
              <a:t> ~/community-rules/*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3298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07DA-5A8F-4692-A368-46BFC3C00B1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A0FC647-B3FE-4B5A-BB54-83CB26FAF37B}"/>
              </a:ext>
            </a:extLst>
          </p:cNvPr>
          <p:cNvSpPr>
            <a:spLocks noGrp="1"/>
          </p:cNvSpPr>
          <p:nvPr>
            <p:ph idx="1"/>
          </p:nvPr>
        </p:nvSpPr>
        <p:spPr/>
        <p:txBody>
          <a:bodyPr/>
          <a:lstStyle/>
          <a:p>
            <a:r>
              <a:rPr lang="en-US" altLang="en-US" dirty="0">
                <a:solidFill>
                  <a:srgbClr val="444444"/>
                </a:solidFill>
                <a:latin typeface="Roboto"/>
              </a:rPr>
              <a:t>By default, Snort on Ubuntu expects to find a number of different rule files which are not included in the community rules. You can easily comment out the unnecessary lines using the </a:t>
            </a:r>
            <a:r>
              <a:rPr lang="en-US" altLang="en-US" dirty="0" err="1">
                <a:solidFill>
                  <a:srgbClr val="444444"/>
                </a:solidFill>
                <a:latin typeface="Arial Unicode MS"/>
              </a:rPr>
              <a:t>sed</a:t>
            </a:r>
            <a:r>
              <a:rPr lang="en-US" altLang="en-US" dirty="0">
                <a:solidFill>
                  <a:srgbClr val="444444"/>
                </a:solidFill>
                <a:latin typeface="Roboto"/>
              </a:rPr>
              <a:t> command underneath.</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D5D22A89-0704-410E-AF33-D45EA011267F}"/>
              </a:ext>
            </a:extLst>
          </p:cNvPr>
          <p:cNvSpPr>
            <a:spLocks noChangeArrowheads="1"/>
          </p:cNvSpPr>
          <p:nvPr/>
        </p:nvSpPr>
        <p:spPr bwMode="auto">
          <a:xfrm>
            <a:off x="2737685" y="3198192"/>
            <a:ext cx="876692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sed</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i</a:t>
            </a:r>
            <a:r>
              <a:rPr kumimoji="0" lang="en-US" altLang="en-US" sz="2000" b="0" i="0" u="none" strike="noStrike" cap="none" normalizeH="0" baseline="0" dirty="0">
                <a:ln>
                  <a:noFill/>
                </a:ln>
                <a:solidFill>
                  <a:srgbClr val="333333"/>
                </a:solidFill>
                <a:effectLst/>
                <a:latin typeface="Menlo"/>
              </a:rPr>
              <a:t> 's/include \$RULE\_PATH/#include \$RULE\_PATH/'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snort.conf</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7987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E6844-8B87-4BA7-9513-A4D93C608049}"/>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6DD5FF7B-F48E-45E7-9062-A8B87CCBD87A}"/>
              </a:ext>
            </a:extLst>
          </p:cNvPr>
          <p:cNvSpPr>
            <a:spLocks noGrp="1"/>
          </p:cNvSpPr>
          <p:nvPr>
            <p:ph idx="1"/>
          </p:nvPr>
        </p:nvSpPr>
        <p:spPr/>
        <p:txBody>
          <a:bodyPr/>
          <a:lstStyle/>
          <a:p>
            <a:r>
              <a:rPr lang="en-US" dirty="0"/>
              <a:t>Option 2. Obtaining registered user rules</a:t>
            </a:r>
          </a:p>
          <a:p>
            <a:r>
              <a:rPr lang="en-US" u="sng" dirty="0">
                <a:hlinkClick r:id="rId2"/>
              </a:rPr>
              <a:t>You can also take a moment and register</a:t>
            </a:r>
            <a:r>
              <a:rPr lang="en-US" dirty="0"/>
              <a:t> on the Snort website. Registering gives you access to use their Oink code to download the registered user rules. You can find the code in the Snort user account details. </a:t>
            </a:r>
          </a:p>
          <a:p>
            <a:r>
              <a:rPr lang="en-US" altLang="en-US" dirty="0">
                <a:solidFill>
                  <a:srgbClr val="444444"/>
                </a:solidFill>
                <a:latin typeface="Roboto"/>
              </a:rPr>
              <a:t>Replace the </a:t>
            </a:r>
            <a:r>
              <a:rPr lang="en-US" altLang="en-US" dirty="0">
                <a:solidFill>
                  <a:srgbClr val="444444"/>
                </a:solidFill>
                <a:latin typeface="Arial Unicode MS"/>
              </a:rPr>
              <a:t>&lt;</a:t>
            </a:r>
            <a:r>
              <a:rPr lang="en-US" altLang="en-US" dirty="0" err="1">
                <a:solidFill>
                  <a:srgbClr val="444444"/>
                </a:solidFill>
                <a:latin typeface="Arial Unicode MS"/>
              </a:rPr>
              <a:t>oinkcode</a:t>
            </a:r>
            <a:r>
              <a:rPr lang="en-US" altLang="en-US" dirty="0">
                <a:solidFill>
                  <a:srgbClr val="444444"/>
                </a:solidFill>
                <a:latin typeface="Arial Unicode MS"/>
              </a:rPr>
              <a:t>&gt;</a:t>
            </a:r>
            <a:r>
              <a:rPr lang="en-US" altLang="en-US" dirty="0">
                <a:solidFill>
                  <a:srgbClr val="444444"/>
                </a:solidFill>
                <a:latin typeface="Roboto"/>
              </a:rPr>
              <a:t> in the following command with your personal code.</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Once downloaded, extract the rules over to your configuration directory.</a:t>
            </a:r>
          </a:p>
          <a:p>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3E85500B-A2FF-449B-831B-0C7AED705E79}"/>
              </a:ext>
            </a:extLst>
          </p:cNvPr>
          <p:cNvSpPr>
            <a:spLocks noChangeArrowheads="1"/>
          </p:cNvSpPr>
          <p:nvPr/>
        </p:nvSpPr>
        <p:spPr bwMode="auto">
          <a:xfrm>
            <a:off x="3072369" y="4022411"/>
            <a:ext cx="8315210" cy="76939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wget</a:t>
            </a:r>
            <a:r>
              <a:rPr kumimoji="0" lang="en-US" altLang="en-US" sz="2000" b="0" i="0" u="none" strike="noStrike" cap="none" normalizeH="0" baseline="0" dirty="0">
                <a:ln>
                  <a:noFill/>
                </a:ln>
                <a:solidFill>
                  <a:srgbClr val="333333"/>
                </a:solidFill>
                <a:effectLst/>
                <a:latin typeface="Menlo"/>
              </a:rPr>
              <a:t> https://www.snort.org/rules/snortrules-snapshot-29111.tar.gz?oinkcode=&lt;oinkcode&gt; -O ~/registered.tar.gz</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882B76F0-2B98-4D8C-B40B-C751B76257A6}"/>
              </a:ext>
            </a:extLst>
          </p:cNvPr>
          <p:cNvSpPr>
            <a:spLocks noChangeArrowheads="1"/>
          </p:cNvSpPr>
          <p:nvPr/>
        </p:nvSpPr>
        <p:spPr bwMode="auto">
          <a:xfrm>
            <a:off x="3072369" y="5264880"/>
            <a:ext cx="823902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tar -</a:t>
            </a:r>
            <a:r>
              <a:rPr kumimoji="0" lang="en-US" altLang="en-US" sz="2400" b="0" i="0" u="none" strike="noStrike" cap="none" normalizeH="0" baseline="0" dirty="0" err="1">
                <a:ln>
                  <a:noFill/>
                </a:ln>
                <a:solidFill>
                  <a:srgbClr val="333333"/>
                </a:solidFill>
                <a:effectLst/>
                <a:latin typeface="Menlo"/>
              </a:rPr>
              <a:t>xvf</a:t>
            </a:r>
            <a:r>
              <a:rPr kumimoji="0" lang="en-US" altLang="en-US" sz="2400" b="0" i="0" u="none" strike="noStrike" cap="none" normalizeH="0" baseline="0" dirty="0">
                <a:ln>
                  <a:noFill/>
                </a:ln>
                <a:solidFill>
                  <a:srgbClr val="333333"/>
                </a:solidFill>
                <a:effectLst/>
                <a:latin typeface="Menlo"/>
              </a:rPr>
              <a:t> ~/registered.tar.gz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5138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72E05-CD6C-47EF-93AF-E058E206EF0E}"/>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5F231BE6-ADD2-4EFB-AAD9-C7AB76B29FF0}"/>
              </a:ext>
            </a:extLst>
          </p:cNvPr>
          <p:cNvSpPr>
            <a:spLocks noGrp="1"/>
          </p:cNvSpPr>
          <p:nvPr>
            <p:ph idx="1"/>
          </p:nvPr>
        </p:nvSpPr>
        <p:spPr/>
        <p:txBody>
          <a:bodyPr/>
          <a:lstStyle/>
          <a:p>
            <a:r>
              <a:rPr lang="en-US" altLang="en-US" dirty="0">
                <a:solidFill>
                  <a:srgbClr val="444444"/>
                </a:solidFill>
                <a:latin typeface="Roboto"/>
              </a:rPr>
              <a:t>The rule sets for the registered users include an extensive amount of useful preconfigured detection rules. If you tried out Snort with the community rules first, you can enable additional rules by uncommenting their inclusions towards the end of the </a:t>
            </a:r>
            <a:r>
              <a:rPr lang="en-US" altLang="en-US" dirty="0" err="1">
                <a:solidFill>
                  <a:srgbClr val="444444"/>
                </a:solidFill>
                <a:latin typeface="Arial Unicode MS"/>
              </a:rPr>
              <a:t>snort.conf</a:t>
            </a:r>
            <a:r>
              <a:rPr lang="en-US" altLang="en-US" dirty="0">
                <a:solidFill>
                  <a:srgbClr val="444444"/>
                </a:solidFill>
                <a:latin typeface="Roboto"/>
              </a:rPr>
              <a:t> file.</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Tree>
    <p:extLst>
      <p:ext uri="{BB962C8B-B14F-4D97-AF65-F5344CB8AC3E}">
        <p14:creationId xmlns:p14="http://schemas.microsoft.com/office/powerpoint/2010/main" val="3732686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F1926-7530-4B77-A5E6-08DE13502E4A}"/>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2C20C7C-23E5-49EC-933C-77719B92ABE2}"/>
              </a:ext>
            </a:extLst>
          </p:cNvPr>
          <p:cNvSpPr>
            <a:spLocks noGrp="1"/>
          </p:cNvSpPr>
          <p:nvPr>
            <p:ph idx="1"/>
          </p:nvPr>
        </p:nvSpPr>
        <p:spPr/>
        <p:txBody>
          <a:bodyPr/>
          <a:lstStyle/>
          <a:p>
            <a:pPr>
              <a:buFont typeface="+mj-lt"/>
              <a:buAutoNum type="arabicPeriod" startAt="5"/>
            </a:pPr>
            <a:r>
              <a:rPr lang="en-US" sz="2800" b="1" dirty="0"/>
              <a:t>Configuring the network and rule sets</a:t>
            </a:r>
          </a:p>
          <a:p>
            <a:r>
              <a:rPr lang="en-US" altLang="en-US" dirty="0">
                <a:solidFill>
                  <a:srgbClr val="444444"/>
                </a:solidFill>
                <a:latin typeface="Roboto"/>
              </a:rPr>
              <a:t>With the configuration and rule files in place, edit the </a:t>
            </a:r>
            <a:r>
              <a:rPr lang="en-US" altLang="en-US" dirty="0" err="1">
                <a:solidFill>
                  <a:srgbClr val="444444"/>
                </a:solidFill>
                <a:latin typeface="Arial Unicode MS"/>
              </a:rPr>
              <a:t>snort.conf</a:t>
            </a:r>
            <a:r>
              <a:rPr lang="en-US" altLang="en-US" dirty="0">
                <a:solidFill>
                  <a:srgbClr val="444444"/>
                </a:solidFill>
                <a:latin typeface="Roboto"/>
              </a:rPr>
              <a:t> to modify a few parameters. Open the configuration file in your favorite text editor, for example using </a:t>
            </a:r>
            <a:r>
              <a:rPr lang="en-US" altLang="en-US" dirty="0" err="1">
                <a:solidFill>
                  <a:srgbClr val="444444"/>
                </a:solidFill>
                <a:latin typeface="Arial Unicode MS"/>
              </a:rPr>
              <a:t>nano</a:t>
            </a:r>
            <a:r>
              <a:rPr lang="en-US" altLang="en-US" dirty="0" err="1">
                <a:solidFill>
                  <a:srgbClr val="444444"/>
                </a:solidFill>
                <a:latin typeface="Roboto"/>
              </a:rPr>
              <a:t>with</a:t>
            </a:r>
            <a:r>
              <a:rPr lang="en-US" altLang="en-US" dirty="0">
                <a:solidFill>
                  <a:srgbClr val="444444"/>
                </a:solidFill>
                <a:latin typeface="Roboto"/>
              </a:rPr>
              <a:t> the command below.</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dirty="0"/>
          </a:p>
          <a:p>
            <a:r>
              <a:rPr lang="en-US" dirty="0"/>
              <a:t>Find these sections shown below in the configuration file and change the parameters to reflect the examples here.</a:t>
            </a:r>
            <a:endParaRPr lang="en-US" altLang="en-US" sz="2800" dirty="0">
              <a:solidFill>
                <a:schemeClr val="tx1"/>
              </a:solidFill>
              <a:latin typeface="Arial" panose="020B0604020202020204" pitchFamily="34" charset="0"/>
            </a:endParaRPr>
          </a:p>
          <a:p>
            <a:endParaRPr lang="en-US" dirty="0"/>
          </a:p>
          <a:p>
            <a:endParaRPr lang="en-IN" dirty="0"/>
          </a:p>
        </p:txBody>
      </p:sp>
      <p:sp>
        <p:nvSpPr>
          <p:cNvPr id="5" name="Rectangle 2">
            <a:extLst>
              <a:ext uri="{FF2B5EF4-FFF2-40B4-BE49-F238E27FC236}">
                <a16:creationId xmlns:a16="http://schemas.microsoft.com/office/drawing/2014/main" id="{EA2D175A-2A36-428A-992D-4BDE407FB4B1}"/>
              </a:ext>
            </a:extLst>
          </p:cNvPr>
          <p:cNvSpPr>
            <a:spLocks noChangeArrowheads="1"/>
          </p:cNvSpPr>
          <p:nvPr/>
        </p:nvSpPr>
        <p:spPr bwMode="auto">
          <a:xfrm>
            <a:off x="3016575" y="3760825"/>
            <a:ext cx="4798243"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7270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6F4A3-289C-40D4-B1E6-2F5D422CE49E}"/>
              </a:ext>
            </a:extLst>
          </p:cNvPr>
          <p:cNvSpPr>
            <a:spLocks noGrp="1"/>
          </p:cNvSpPr>
          <p:nvPr>
            <p:ph type="title"/>
          </p:nvPr>
        </p:nvSpPr>
        <p:spPr/>
        <p:txBody>
          <a:bodyPr/>
          <a:lstStyle/>
          <a:p>
            <a:r>
              <a:rPr lang="en-US" dirty="0"/>
              <a:t>RSA Algorithm</a:t>
            </a:r>
            <a:endParaRPr lang="en-IN" dirty="0"/>
          </a:p>
        </p:txBody>
      </p:sp>
      <p:sp>
        <p:nvSpPr>
          <p:cNvPr id="3" name="Content Placeholder 2">
            <a:extLst>
              <a:ext uri="{FF2B5EF4-FFF2-40B4-BE49-F238E27FC236}">
                <a16:creationId xmlns:a16="http://schemas.microsoft.com/office/drawing/2014/main" id="{BDD92735-7623-42CA-BB83-9FDD153F596C}"/>
              </a:ext>
            </a:extLst>
          </p:cNvPr>
          <p:cNvSpPr>
            <a:spLocks noGrp="1"/>
          </p:cNvSpPr>
          <p:nvPr>
            <p:ph idx="1"/>
          </p:nvPr>
        </p:nvSpPr>
        <p:spPr/>
        <p:txBody>
          <a:bodyPr>
            <a:normAutofit fontScale="92500" lnSpcReduction="20000"/>
          </a:bodyPr>
          <a:lstStyle/>
          <a:p>
            <a:r>
              <a:rPr lang="en-US" sz="2400" dirty="0"/>
              <a:t>RSA (which stands for </a:t>
            </a:r>
            <a:r>
              <a:rPr lang="en-US" sz="2400" dirty="0" err="1"/>
              <a:t>Rivest</a:t>
            </a:r>
            <a:r>
              <a:rPr lang="en-US" sz="2400" dirty="0"/>
              <a:t>, Shamir and </a:t>
            </a:r>
            <a:r>
              <a:rPr lang="en-US" sz="2400" dirty="0" err="1"/>
              <a:t>Adleman</a:t>
            </a:r>
            <a:r>
              <a:rPr lang="en-US" sz="2400" dirty="0"/>
              <a:t> who first publicly described it), an algorithm for public-key </a:t>
            </a:r>
            <a:r>
              <a:rPr lang="en-US" sz="2400" dirty="0" err="1"/>
              <a:t>cryptographyinvolves</a:t>
            </a:r>
            <a:r>
              <a:rPr lang="en-US" sz="2400" dirty="0"/>
              <a:t> three steps key generation, encryption and decryption.</a:t>
            </a:r>
            <a:endParaRPr lang="en-IN" sz="2400" dirty="0"/>
          </a:p>
          <a:p>
            <a:r>
              <a:rPr lang="en-US" sz="2400" dirty="0"/>
              <a:t>RSA is a block cipher with each block having a binary value less than some number n. That is the block size must be less than or equal to log2 (n). Encryption &amp;decryption are of the following form, for some plaintext block M and ciphertext block C:</a:t>
            </a:r>
            <a:endParaRPr lang="en-IN" sz="2400" dirty="0"/>
          </a:p>
          <a:p>
            <a:r>
              <a:rPr lang="en-US" sz="2400" dirty="0"/>
              <a:t>C = M</a:t>
            </a:r>
            <a:r>
              <a:rPr lang="en-US" sz="2400" baseline="30000" dirty="0"/>
              <a:t>e</a:t>
            </a:r>
            <a:r>
              <a:rPr lang="en-US" sz="2400" dirty="0"/>
              <a:t> mod n</a:t>
            </a:r>
            <a:endParaRPr lang="en-IN" sz="2400" dirty="0"/>
          </a:p>
          <a:p>
            <a:pPr marL="0" indent="0">
              <a:buNone/>
            </a:pPr>
            <a:r>
              <a:rPr lang="en-US" sz="2400" dirty="0"/>
              <a:t>       M = </a:t>
            </a:r>
            <a:r>
              <a:rPr lang="en-US" sz="2400" dirty="0" err="1"/>
              <a:t>C</a:t>
            </a:r>
            <a:r>
              <a:rPr lang="en-US" sz="2400" baseline="30000" dirty="0" err="1"/>
              <a:t>d</a:t>
            </a:r>
            <a:r>
              <a:rPr lang="en-US" sz="2400" dirty="0" err="1"/>
              <a:t>mod</a:t>
            </a:r>
            <a:r>
              <a:rPr lang="en-US" sz="2400" dirty="0"/>
              <a:t> n = (M</a:t>
            </a:r>
            <a:r>
              <a:rPr lang="en-US" sz="2400" baseline="30000" dirty="0"/>
              <a:t>e</a:t>
            </a:r>
            <a:r>
              <a:rPr lang="en-US" sz="2400" dirty="0"/>
              <a:t>)</a:t>
            </a:r>
            <a:r>
              <a:rPr lang="en-US" sz="2400" baseline="30000" dirty="0"/>
              <a:t> d</a:t>
            </a:r>
            <a:r>
              <a:rPr lang="en-US" sz="2400" dirty="0"/>
              <a:t> mod n= </a:t>
            </a:r>
            <a:r>
              <a:rPr lang="en-US" sz="2400" dirty="0" err="1"/>
              <a:t>M</a:t>
            </a:r>
            <a:r>
              <a:rPr lang="en-US" sz="2400" baseline="30000" dirty="0" err="1"/>
              <a:t>ed</a:t>
            </a:r>
            <a:r>
              <a:rPr lang="en-US" sz="2400" dirty="0" err="1"/>
              <a:t>mod</a:t>
            </a:r>
            <a:r>
              <a:rPr lang="en-US" sz="2400" dirty="0"/>
              <a:t> n</a:t>
            </a:r>
            <a:endParaRPr lang="en-IN" sz="2400" dirty="0"/>
          </a:p>
          <a:p>
            <a:endParaRPr lang="en-IN" sz="2400" dirty="0"/>
          </a:p>
        </p:txBody>
      </p:sp>
    </p:spTree>
    <p:extLst>
      <p:ext uri="{BB962C8B-B14F-4D97-AF65-F5344CB8AC3E}">
        <p14:creationId xmlns:p14="http://schemas.microsoft.com/office/powerpoint/2010/main" val="740505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03C-2FEA-4E74-8910-1F5E3FC349F7}"/>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53F9EF5A-9259-4856-AF81-6377E6485E67}"/>
              </a:ext>
            </a:extLst>
          </p:cNvPr>
          <p:cNvSpPr>
            <a:spLocks noGrp="1"/>
          </p:cNvSpPr>
          <p:nvPr>
            <p:ph idx="1"/>
          </p:nvPr>
        </p:nvSpPr>
        <p:spPr/>
        <p:txBody>
          <a:bodyPr/>
          <a:lstStyle/>
          <a:p>
            <a:endParaRPr lang="en-IN"/>
          </a:p>
        </p:txBody>
      </p:sp>
      <p:sp>
        <p:nvSpPr>
          <p:cNvPr id="4" name="Rectangle 1">
            <a:extLst>
              <a:ext uri="{FF2B5EF4-FFF2-40B4-BE49-F238E27FC236}">
                <a16:creationId xmlns:a16="http://schemas.microsoft.com/office/drawing/2014/main" id="{3889C765-1DD5-420E-A52A-07565EFF5033}"/>
              </a:ext>
            </a:extLst>
          </p:cNvPr>
          <p:cNvSpPr>
            <a:spLocks noChangeArrowheads="1"/>
          </p:cNvSpPr>
          <p:nvPr/>
        </p:nvSpPr>
        <p:spPr bwMode="auto">
          <a:xfrm>
            <a:off x="2589211" y="1671936"/>
            <a:ext cx="8911687" cy="446271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Setup the network addresses you are protecting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ipvar</a:t>
            </a:r>
            <a:r>
              <a:rPr kumimoji="0" lang="en-US" altLang="en-US" sz="2000" b="0" i="0" u="none" strike="noStrike" cap="none" normalizeH="0" baseline="0" dirty="0">
                <a:ln>
                  <a:noFill/>
                </a:ln>
                <a:solidFill>
                  <a:srgbClr val="333333"/>
                </a:solidFill>
                <a:effectLst/>
                <a:latin typeface="Menlo"/>
              </a:rPr>
              <a:t> HOME_NET &lt;server public IP&gt;/32</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 up the external network addresses. Leave as "any" in most situations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ipvar</a:t>
            </a:r>
            <a:r>
              <a:rPr kumimoji="0" lang="en-US" altLang="en-US" sz="2000" b="0" i="0" u="none" strike="noStrike" cap="none" normalizeH="0" baseline="0" dirty="0">
                <a:ln>
                  <a:noFill/>
                </a:ln>
                <a:solidFill>
                  <a:srgbClr val="333333"/>
                </a:solidFill>
                <a:effectLst/>
                <a:latin typeface="Menlo"/>
              </a:rPr>
              <a:t> EXTERNAL_NET !$HOME_NET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Path to your rules files (this can be a relative path)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SO_RULE_PATH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so_rules</a:t>
            </a:r>
            <a:r>
              <a:rPr kumimoji="0" lang="en-US" altLang="en-US" sz="2000" b="0" i="0" u="none" strike="noStrike" cap="none" normalizeH="0" baseline="0" dirty="0">
                <a:ln>
                  <a:noFill/>
                </a:ln>
                <a:solidFill>
                  <a:srgbClr val="333333"/>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PREPROC_RULE_PATH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a:t>
            </a:r>
            <a:r>
              <a:rPr kumimoji="0" lang="en-US" altLang="en-US" sz="2000" b="0" i="0" u="none" strike="noStrike" cap="none" normalizeH="0" baseline="0" dirty="0" err="1">
                <a:ln>
                  <a:noFill/>
                </a:ln>
                <a:solidFill>
                  <a:srgbClr val="333333"/>
                </a:solidFill>
                <a:effectLst/>
                <a:latin typeface="Menlo"/>
              </a:rPr>
              <a:t>preproc_rules</a:t>
            </a: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enl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Set the absolute path appropriately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WHITE_LIST_PATH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var</a:t>
            </a:r>
            <a:r>
              <a:rPr kumimoji="0" lang="en-US" altLang="en-US" sz="2000" b="0" i="0" u="none" strike="noStrike" cap="none" normalizeH="0" baseline="0" dirty="0">
                <a:ln>
                  <a:noFill/>
                </a:ln>
                <a:solidFill>
                  <a:srgbClr val="333333"/>
                </a:solidFill>
                <a:effectLst/>
                <a:latin typeface="Menlo"/>
              </a:rPr>
              <a:t> BLACK_LIST_PATH /</a:t>
            </a:r>
            <a:r>
              <a:rPr kumimoji="0" lang="en-US" altLang="en-US" sz="2000" b="0" i="0" u="none" strike="noStrike" cap="none" normalizeH="0" baseline="0" dirty="0" err="1">
                <a:ln>
                  <a:noFill/>
                </a:ln>
                <a:solidFill>
                  <a:srgbClr val="333333"/>
                </a:solidFill>
                <a:effectLst/>
                <a:latin typeface="Menlo"/>
              </a:rPr>
              <a:t>etc</a:t>
            </a:r>
            <a:r>
              <a:rPr kumimoji="0" lang="en-US" altLang="en-US" sz="2000" b="0" i="0" u="none" strike="noStrike" cap="none" normalizeH="0" baseline="0" dirty="0">
                <a:ln>
                  <a:noFill/>
                </a:ln>
                <a:solidFill>
                  <a:srgbClr val="333333"/>
                </a:solidFill>
                <a:effectLst/>
                <a:latin typeface="Menlo"/>
              </a:rPr>
              <a:t>/snort/rules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88656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AF3B-7389-4929-9289-2F73BBAB80D5}"/>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1E63C7E0-3EBB-48D5-944A-970A3AC54927}"/>
              </a:ext>
            </a:extLst>
          </p:cNvPr>
          <p:cNvSpPr>
            <a:spLocks noGrp="1"/>
          </p:cNvSpPr>
          <p:nvPr>
            <p:ph idx="1"/>
          </p:nvPr>
        </p:nvSpPr>
        <p:spPr/>
        <p:txBody>
          <a:bodyPr/>
          <a:lstStyle/>
          <a:p>
            <a:r>
              <a:rPr lang="en-US" altLang="en-US" dirty="0">
                <a:solidFill>
                  <a:srgbClr val="444444"/>
                </a:solidFill>
                <a:latin typeface="Roboto"/>
              </a:rPr>
              <a:t>In the same </a:t>
            </a:r>
            <a:r>
              <a:rPr lang="en-US" altLang="en-US" dirty="0" err="1">
                <a:solidFill>
                  <a:srgbClr val="444444"/>
                </a:solidFill>
                <a:latin typeface="Roboto"/>
              </a:rPr>
              <a:t>snort.conf</a:t>
            </a:r>
            <a:r>
              <a:rPr lang="en-US" altLang="en-US" dirty="0">
                <a:solidFill>
                  <a:srgbClr val="444444"/>
                </a:solidFill>
                <a:latin typeface="Roboto"/>
              </a:rPr>
              <a:t> file, scroll down to the section 6 and set the output for unified2 to log under filename of </a:t>
            </a:r>
            <a:r>
              <a:rPr lang="en-US" altLang="en-US" dirty="0">
                <a:solidFill>
                  <a:srgbClr val="444444"/>
                </a:solidFill>
                <a:latin typeface="Arial Unicode MS"/>
              </a:rPr>
              <a:t>snort.log</a:t>
            </a:r>
            <a:r>
              <a:rPr lang="en-US" altLang="en-US" dirty="0">
                <a:solidFill>
                  <a:srgbClr val="444444"/>
                </a:solidFill>
                <a:latin typeface="Roboto"/>
              </a:rPr>
              <a:t> like below.</a:t>
            </a:r>
          </a:p>
          <a:p>
            <a:endParaRPr lang="en-US" altLang="en-US" dirty="0">
              <a:solidFill>
                <a:srgbClr val="444444"/>
              </a:solidFill>
              <a:latin typeface="Roboto"/>
            </a:endParaRPr>
          </a:p>
          <a:p>
            <a:endParaRPr lang="en-US" altLang="en-US" dirty="0">
              <a:solidFill>
                <a:srgbClr val="444444"/>
              </a:solidFill>
              <a:latin typeface="Roboto"/>
            </a:endParaRPr>
          </a:p>
          <a:p>
            <a:endParaRPr lang="en-US" altLang="en-US" dirty="0">
              <a:solidFill>
                <a:srgbClr val="444444"/>
              </a:solidFill>
              <a:latin typeface="Roboto"/>
            </a:endParaRPr>
          </a:p>
          <a:p>
            <a:r>
              <a:rPr lang="en-US" altLang="en-US" dirty="0">
                <a:solidFill>
                  <a:srgbClr val="444444"/>
                </a:solidFill>
                <a:latin typeface="Roboto"/>
              </a:rPr>
              <a:t>Lastly, scroll down towards the bottom of the file to find the list of included rule sets. You will need to uncomment the </a:t>
            </a:r>
            <a:r>
              <a:rPr lang="en-US" altLang="en-US" dirty="0" err="1">
                <a:solidFill>
                  <a:srgbClr val="444444"/>
                </a:solidFill>
                <a:latin typeface="Arial Unicode MS"/>
              </a:rPr>
              <a:t>local.rules</a:t>
            </a:r>
            <a:r>
              <a:rPr lang="en-US" altLang="en-US" dirty="0">
                <a:solidFill>
                  <a:srgbClr val="444444"/>
                </a:solidFill>
                <a:latin typeface="Roboto"/>
              </a:rPr>
              <a:t> to allow Snort to load any custom rules.</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altLang="en-US"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endParaRPr lang="en-US" altLang="en-US" sz="2800" dirty="0">
              <a:solidFill>
                <a:schemeClr val="tx1"/>
              </a:solidFill>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DE27B020-A82C-448A-BF12-BF726CF7B039}"/>
              </a:ext>
            </a:extLst>
          </p:cNvPr>
          <p:cNvSpPr>
            <a:spLocks noChangeArrowheads="1"/>
          </p:cNvSpPr>
          <p:nvPr/>
        </p:nvSpPr>
        <p:spPr bwMode="auto">
          <a:xfrm>
            <a:off x="2993386" y="2890415"/>
            <a:ext cx="8107052" cy="107717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unified2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 Recommended for most installs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output unified2: filename snort.log, limit 128</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8A4898E-10F7-4396-937C-8F7AE36AD528}"/>
              </a:ext>
            </a:extLst>
          </p:cNvPr>
          <p:cNvSpPr>
            <a:spLocks noChangeArrowheads="1"/>
          </p:cNvSpPr>
          <p:nvPr/>
        </p:nvSpPr>
        <p:spPr bwMode="auto">
          <a:xfrm>
            <a:off x="2993386" y="5041136"/>
            <a:ext cx="460970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include $RULE_PATH/</a:t>
            </a:r>
            <a:r>
              <a:rPr kumimoji="0" lang="en-US" altLang="en-US" sz="2000" b="0" i="0" u="none" strike="noStrike" cap="none" normalizeH="0" baseline="0" dirty="0" err="1">
                <a:ln>
                  <a:noFill/>
                </a:ln>
                <a:solidFill>
                  <a:srgbClr val="333333"/>
                </a:solidFill>
                <a:effectLst/>
                <a:latin typeface="Menlo"/>
              </a:rPr>
              <a:t>local.rules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72032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54D44-80F8-419D-B318-62A4DE810DBC}"/>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9A9CF7E3-D9FE-4EF2-97DF-25396803427E}"/>
              </a:ext>
            </a:extLst>
          </p:cNvPr>
          <p:cNvSpPr>
            <a:spLocks noGrp="1"/>
          </p:cNvSpPr>
          <p:nvPr>
            <p:ph idx="1"/>
          </p:nvPr>
        </p:nvSpPr>
        <p:spPr>
          <a:xfrm>
            <a:off x="2589212" y="2133600"/>
            <a:ext cx="8915400" cy="3777622"/>
          </a:xfrm>
        </p:spPr>
        <p:txBody>
          <a:bodyPr/>
          <a:lstStyle/>
          <a:p>
            <a:r>
              <a:rPr lang="en-US" altLang="en-US" sz="2000" dirty="0">
                <a:solidFill>
                  <a:srgbClr val="444444"/>
                </a:solidFill>
                <a:latin typeface="+mj-lt"/>
              </a:rPr>
              <a:t>If you are using the community rules, add the line underneath to your ruleset as well, for example just below your </a:t>
            </a:r>
            <a:r>
              <a:rPr lang="en-US" altLang="en-US" sz="2000" dirty="0" err="1">
                <a:solidFill>
                  <a:srgbClr val="444444"/>
                </a:solidFill>
                <a:latin typeface="+mj-lt"/>
              </a:rPr>
              <a:t>local.rules</a:t>
            </a:r>
            <a:r>
              <a:rPr lang="en-US" altLang="en-US" sz="2000" dirty="0">
                <a:solidFill>
                  <a:srgbClr val="444444"/>
                </a:solidFill>
                <a:latin typeface="+mj-lt"/>
              </a:rPr>
              <a:t> line.</a:t>
            </a:r>
            <a:r>
              <a:rPr lang="en-US" altLang="en-US" sz="1100" dirty="0">
                <a:solidFill>
                  <a:schemeClr val="tx1"/>
                </a:solidFill>
                <a:latin typeface="+mj-lt"/>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Once you are done with the configuration file, save the changes and exit the editor.</a:t>
            </a:r>
            <a:endParaRPr lang="en-US" altLang="en-US" sz="2800" dirty="0">
              <a:solidFill>
                <a:schemeClr val="tx1"/>
              </a:solidFill>
              <a:latin typeface="Arial" panose="020B0604020202020204" pitchFamily="34" charset="0"/>
            </a:endParaRPr>
          </a:p>
          <a:p>
            <a:endParaRPr lang="en-IN" dirty="0"/>
          </a:p>
        </p:txBody>
      </p:sp>
      <p:sp>
        <p:nvSpPr>
          <p:cNvPr id="5" name="Rectangle 2">
            <a:extLst>
              <a:ext uri="{FF2B5EF4-FFF2-40B4-BE49-F238E27FC236}">
                <a16:creationId xmlns:a16="http://schemas.microsoft.com/office/drawing/2014/main" id="{DE3B55B5-8EC9-4C73-B765-7FA1D63BF7F8}"/>
              </a:ext>
            </a:extLst>
          </p:cNvPr>
          <p:cNvSpPr>
            <a:spLocks noChangeArrowheads="1"/>
          </p:cNvSpPr>
          <p:nvPr/>
        </p:nvSpPr>
        <p:spPr bwMode="auto">
          <a:xfrm>
            <a:off x="3073138" y="2967384"/>
            <a:ext cx="4345757"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enlo"/>
              </a:rPr>
              <a:t>include $RULE_PATH/</a:t>
            </a:r>
            <a:r>
              <a:rPr kumimoji="0" lang="en-US" altLang="en-US" sz="2000" b="0" i="0" u="none" strike="noStrike" cap="none" normalizeH="0" baseline="0" dirty="0" err="1">
                <a:ln>
                  <a:noFill/>
                </a:ln>
                <a:solidFill>
                  <a:srgbClr val="333333"/>
                </a:solidFill>
                <a:effectLst/>
                <a:latin typeface="Menlo"/>
              </a:rPr>
              <a:t>community.rules</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2573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14E3-93D0-49F7-9D26-ABFFA77D606C}"/>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EDB8CEEB-F11E-44DB-9060-3870F5E267BE}"/>
              </a:ext>
            </a:extLst>
          </p:cNvPr>
          <p:cNvSpPr>
            <a:spLocks noGrp="1"/>
          </p:cNvSpPr>
          <p:nvPr>
            <p:ph idx="1"/>
          </p:nvPr>
        </p:nvSpPr>
        <p:spPr/>
        <p:txBody>
          <a:bodyPr>
            <a:normAutofit/>
          </a:bodyPr>
          <a:lstStyle/>
          <a:p>
            <a:pPr>
              <a:buFont typeface="+mj-lt"/>
              <a:buAutoNum type="arabicPeriod" startAt="6"/>
            </a:pPr>
            <a:r>
              <a:rPr lang="en-IN" sz="2800" b="1" dirty="0"/>
              <a:t>Validating settings</a:t>
            </a:r>
          </a:p>
          <a:p>
            <a:r>
              <a:rPr lang="en-US" altLang="en-US" dirty="0">
                <a:solidFill>
                  <a:srgbClr val="444444"/>
                </a:solidFill>
                <a:latin typeface="+mj-lt"/>
              </a:rPr>
              <a:t>Your Snort should now be ready to run. Test the configuration using the parameter -T to enable test mode.</a:t>
            </a:r>
          </a:p>
          <a:p>
            <a:endParaRPr lang="en-US" altLang="en-US" dirty="0">
              <a:solidFill>
                <a:srgbClr val="444444"/>
              </a:solidFill>
              <a:latin typeface="+mj-lt"/>
            </a:endParaRPr>
          </a:p>
          <a:p>
            <a:endParaRPr lang="en-US" altLang="en-US" dirty="0">
              <a:solidFill>
                <a:srgbClr val="444444"/>
              </a:solidFill>
              <a:latin typeface="+mj-lt"/>
            </a:endParaRPr>
          </a:p>
          <a:p>
            <a:r>
              <a:rPr lang="en-US" dirty="0"/>
              <a:t>After running the Snort configuration test, you should get a message like this example below.</a:t>
            </a:r>
            <a:endParaRPr lang="en-US" altLang="en-US" dirty="0">
              <a:solidFill>
                <a:srgbClr val="444444"/>
              </a:solidFill>
              <a:latin typeface="+mj-lt"/>
            </a:endParaRPr>
          </a:p>
          <a:p>
            <a:endParaRPr lang="en-IN" sz="2400" b="1" dirty="0">
              <a:latin typeface="+mj-lt"/>
            </a:endParaRPr>
          </a:p>
          <a:p>
            <a:endParaRPr lang="en-IN" sz="2800" b="1" dirty="0"/>
          </a:p>
        </p:txBody>
      </p:sp>
      <p:sp>
        <p:nvSpPr>
          <p:cNvPr id="5" name="Rectangle 2">
            <a:extLst>
              <a:ext uri="{FF2B5EF4-FFF2-40B4-BE49-F238E27FC236}">
                <a16:creationId xmlns:a16="http://schemas.microsoft.com/office/drawing/2014/main" id="{26EDBA24-B273-4F6A-B97A-56D78879CEAB}"/>
              </a:ext>
            </a:extLst>
          </p:cNvPr>
          <p:cNvSpPr>
            <a:spLocks noChangeArrowheads="1"/>
          </p:cNvSpPr>
          <p:nvPr/>
        </p:nvSpPr>
        <p:spPr bwMode="auto">
          <a:xfrm>
            <a:off x="3016577" y="3499239"/>
            <a:ext cx="504334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snort -T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42101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2AADC-BDAF-48D9-86C7-C3B3EE8B8C5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4AA589-93A8-4626-98B1-33BD31A85D1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7706850-116F-4E1E-8767-D5B493FBCEF1}"/>
              </a:ext>
            </a:extLst>
          </p:cNvPr>
          <p:cNvPicPr>
            <a:picLocks noChangeAspect="1"/>
          </p:cNvPicPr>
          <p:nvPr/>
        </p:nvPicPr>
        <p:blipFill rotWithShape="1">
          <a:blip r:embed="rId2"/>
          <a:srcRect l="11443" t="19381" r="37681" b="6391"/>
          <a:stretch/>
        </p:blipFill>
        <p:spPr>
          <a:xfrm>
            <a:off x="2494944" y="471340"/>
            <a:ext cx="9203720" cy="6152940"/>
          </a:xfrm>
          <a:prstGeom prst="rect">
            <a:avLst/>
          </a:prstGeom>
        </p:spPr>
      </p:pic>
    </p:spTree>
    <p:extLst>
      <p:ext uri="{BB962C8B-B14F-4D97-AF65-F5344CB8AC3E}">
        <p14:creationId xmlns:p14="http://schemas.microsoft.com/office/powerpoint/2010/main" val="867505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EEC2-DDAC-45A3-ADB2-761BC8D0DDC4}"/>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1A4D584D-90FB-495A-B1EE-6D992C04B98C}"/>
              </a:ext>
            </a:extLst>
          </p:cNvPr>
          <p:cNvSpPr>
            <a:spLocks noGrp="1"/>
          </p:cNvSpPr>
          <p:nvPr>
            <p:ph idx="1"/>
          </p:nvPr>
        </p:nvSpPr>
        <p:spPr/>
        <p:txBody>
          <a:bodyPr/>
          <a:lstStyle/>
          <a:p>
            <a:r>
              <a:rPr lang="en-US" altLang="en-US" dirty="0">
                <a:solidFill>
                  <a:srgbClr val="444444"/>
                </a:solidFill>
                <a:latin typeface="Roboto"/>
              </a:rPr>
              <a:t>In case you get an error, the print out should tell you what the problem was and where to fix it. Most likely problems are missing files or folders, which you can usually resolve by either adding any you might have missed in the setup above, or by commenting out unnecessary inclusion lines in the </a:t>
            </a:r>
            <a:r>
              <a:rPr lang="en-US" altLang="en-US" dirty="0" err="1">
                <a:solidFill>
                  <a:srgbClr val="444444"/>
                </a:solidFill>
                <a:latin typeface="Arial Unicode MS"/>
              </a:rPr>
              <a:t>snort.conf</a:t>
            </a:r>
            <a:r>
              <a:rPr lang="en-US" altLang="en-US" dirty="0">
                <a:solidFill>
                  <a:srgbClr val="444444"/>
                </a:solidFill>
                <a:latin typeface="Roboto"/>
              </a:rPr>
              <a:t> file. Check the configuration part and try again.</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IN" dirty="0"/>
          </a:p>
        </p:txBody>
      </p:sp>
    </p:spTree>
    <p:extLst>
      <p:ext uri="{BB962C8B-B14F-4D97-AF65-F5344CB8AC3E}">
        <p14:creationId xmlns:p14="http://schemas.microsoft.com/office/powerpoint/2010/main" val="8100537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79AFE-0508-40A7-8A87-34159B6BE97D}"/>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B05261A9-D249-4829-89D2-CD2D38AEE2E8}"/>
              </a:ext>
            </a:extLst>
          </p:cNvPr>
          <p:cNvSpPr>
            <a:spLocks noGrp="1"/>
          </p:cNvSpPr>
          <p:nvPr>
            <p:ph idx="1"/>
          </p:nvPr>
        </p:nvSpPr>
        <p:spPr>
          <a:xfrm>
            <a:off x="2589212" y="2133600"/>
            <a:ext cx="8915400" cy="3777622"/>
          </a:xfrm>
        </p:spPr>
        <p:txBody>
          <a:bodyPr>
            <a:normAutofit/>
          </a:bodyPr>
          <a:lstStyle/>
          <a:p>
            <a:pPr>
              <a:buFont typeface="+mj-lt"/>
              <a:buAutoNum type="arabicPeriod" startAt="7"/>
            </a:pPr>
            <a:r>
              <a:rPr lang="en-IN" sz="2800" b="1" dirty="0"/>
              <a:t>Testing the configuration</a:t>
            </a:r>
          </a:p>
          <a:p>
            <a:r>
              <a:rPr lang="en-US" altLang="en-US" dirty="0">
                <a:solidFill>
                  <a:srgbClr val="444444"/>
                </a:solidFill>
                <a:latin typeface="Roboto"/>
              </a:rPr>
              <a:t>To test if Snort is logging alerts as intended, add a custom detection rule alert on incoming ICMP connections to the </a:t>
            </a:r>
            <a:r>
              <a:rPr lang="en-US" altLang="en-US" dirty="0" err="1">
                <a:solidFill>
                  <a:srgbClr val="444444"/>
                </a:solidFill>
                <a:latin typeface="Arial Unicode MS"/>
              </a:rPr>
              <a:t>local.rules</a:t>
            </a:r>
            <a:r>
              <a:rPr lang="en-US" altLang="en-US" dirty="0">
                <a:solidFill>
                  <a:srgbClr val="444444"/>
                </a:solidFill>
                <a:latin typeface="Roboto"/>
              </a:rPr>
              <a:t> file. Open your local rules in a text editor.</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dirty="0"/>
          </a:p>
          <a:p>
            <a:endParaRPr lang="en-US" dirty="0"/>
          </a:p>
          <a:p>
            <a:r>
              <a:rPr lang="en-US" dirty="0"/>
              <a:t>Then add the following line to the file.</a:t>
            </a:r>
            <a:endParaRPr lang="en-IN" b="1" dirty="0"/>
          </a:p>
          <a:p>
            <a:endParaRPr lang="en-IN" b="1" dirty="0"/>
          </a:p>
        </p:txBody>
      </p:sp>
      <p:sp>
        <p:nvSpPr>
          <p:cNvPr id="5" name="Rectangle 2">
            <a:extLst>
              <a:ext uri="{FF2B5EF4-FFF2-40B4-BE49-F238E27FC236}">
                <a16:creationId xmlns:a16="http://schemas.microsoft.com/office/drawing/2014/main" id="{9D871984-A943-4DF8-BB0F-13A2E23C0EA1}"/>
              </a:ext>
            </a:extLst>
          </p:cNvPr>
          <p:cNvSpPr>
            <a:spLocks noChangeArrowheads="1"/>
          </p:cNvSpPr>
          <p:nvPr/>
        </p:nvSpPr>
        <p:spPr bwMode="auto">
          <a:xfrm>
            <a:off x="3026004" y="3760825"/>
            <a:ext cx="5354425"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/snort/rules/</a:t>
            </a:r>
            <a:r>
              <a:rPr kumimoji="0" lang="en-US" altLang="en-US" sz="2400" b="0" i="0" u="none" strike="noStrike" cap="none" normalizeH="0" baseline="0" dirty="0" err="1">
                <a:ln>
                  <a:noFill/>
                </a:ln>
                <a:solidFill>
                  <a:srgbClr val="333333"/>
                </a:solidFill>
                <a:effectLst/>
                <a:latin typeface="Menlo"/>
              </a:rPr>
              <a:t>local.rules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A19BA1C-80BF-495B-9249-E6FE3D3E8E9A}"/>
              </a:ext>
            </a:extLst>
          </p:cNvPr>
          <p:cNvSpPr>
            <a:spLocks noChangeArrowheads="1"/>
          </p:cNvSpPr>
          <p:nvPr/>
        </p:nvSpPr>
        <p:spPr bwMode="auto">
          <a:xfrm>
            <a:off x="3026004" y="4872030"/>
            <a:ext cx="7192652"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alert </a:t>
            </a:r>
            <a:r>
              <a:rPr kumimoji="0" lang="en-US" altLang="en-US" sz="2400" b="0" i="0" u="none" strike="noStrike" cap="none" normalizeH="0" baseline="0" dirty="0" err="1">
                <a:ln>
                  <a:noFill/>
                </a:ln>
                <a:solidFill>
                  <a:srgbClr val="333333"/>
                </a:solidFill>
                <a:effectLst/>
                <a:latin typeface="Menlo"/>
              </a:rPr>
              <a:t>icmp</a:t>
            </a:r>
            <a:r>
              <a:rPr kumimoji="0" lang="en-US" altLang="en-US" sz="2400" b="0" i="0" u="none" strike="noStrike" cap="none" normalizeH="0" baseline="0" dirty="0">
                <a:ln>
                  <a:noFill/>
                </a:ln>
                <a:solidFill>
                  <a:srgbClr val="333333"/>
                </a:solidFill>
                <a:effectLst/>
                <a:latin typeface="Menlo"/>
              </a:rPr>
              <a:t> any </a:t>
            </a:r>
            <a:r>
              <a:rPr kumimoji="0" lang="en-US" altLang="en-US" sz="2400" b="0" i="0" u="none" strike="noStrike" cap="none" normalizeH="0" baseline="0" dirty="0" err="1">
                <a:ln>
                  <a:noFill/>
                </a:ln>
                <a:solidFill>
                  <a:srgbClr val="333333"/>
                </a:solidFill>
                <a:effectLst/>
                <a:latin typeface="Menlo"/>
              </a:rPr>
              <a:t>any</a:t>
            </a:r>
            <a:r>
              <a:rPr kumimoji="0" lang="en-US" altLang="en-US" sz="2400" b="0" i="0" u="none" strike="noStrike" cap="none" normalizeH="0" baseline="0" dirty="0">
                <a:ln>
                  <a:noFill/>
                </a:ln>
                <a:solidFill>
                  <a:srgbClr val="333333"/>
                </a:solidFill>
                <a:effectLst/>
                <a:latin typeface="Menlo"/>
              </a:rPr>
              <a:t> -&gt; $HOME_NET any (</a:t>
            </a:r>
            <a:r>
              <a:rPr kumimoji="0" lang="en-US" altLang="en-US" sz="2400" b="0" i="0" u="none" strike="noStrike" cap="none" normalizeH="0" baseline="0" dirty="0" err="1">
                <a:ln>
                  <a:noFill/>
                </a:ln>
                <a:solidFill>
                  <a:srgbClr val="333333"/>
                </a:solidFill>
                <a:effectLst/>
                <a:latin typeface="Menlo"/>
              </a:rPr>
              <a:t>msg</a:t>
            </a:r>
            <a:r>
              <a:rPr kumimoji="0" lang="en-US" altLang="en-US" sz="2400" b="0" i="0" u="none" strike="noStrike" cap="none" normalizeH="0" baseline="0" dirty="0">
                <a:ln>
                  <a:noFill/>
                </a:ln>
                <a:solidFill>
                  <a:srgbClr val="333333"/>
                </a:solidFill>
                <a:effectLst/>
                <a:latin typeface="Menlo"/>
              </a:rPr>
              <a:t>:"ICMP test"; sid:10000001; rev:001;)</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1726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8220-68AE-42C8-BE75-D4EA7A0FB278}"/>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AA256D32-438D-4EC1-B09A-72B66C3AFC1D}"/>
              </a:ext>
            </a:extLst>
          </p:cNvPr>
          <p:cNvSpPr>
            <a:spLocks noGrp="1"/>
          </p:cNvSpPr>
          <p:nvPr>
            <p:ph idx="1"/>
          </p:nvPr>
        </p:nvSpPr>
        <p:spPr/>
        <p:txBody>
          <a:bodyPr>
            <a:normAutofit fontScale="85000" lnSpcReduction="20000"/>
          </a:bodyPr>
          <a:lstStyle/>
          <a:p>
            <a:pPr marL="0" indent="0" defTabSz="914400">
              <a:buClrTx/>
              <a:buNone/>
            </a:pPr>
            <a:r>
              <a:rPr lang="en-US" altLang="en-US" sz="2000" dirty="0">
                <a:solidFill>
                  <a:srgbClr val="444444"/>
                </a:solidFill>
              </a:rPr>
              <a:t>The rule consists of the following parts:</a:t>
            </a:r>
            <a:endParaRPr lang="en-US" altLang="en-US" sz="1100" dirty="0">
              <a:solidFill>
                <a:schemeClr val="tx1"/>
              </a:solidFill>
            </a:endParaRPr>
          </a:p>
          <a:p>
            <a:pPr defTabSz="914400"/>
            <a:r>
              <a:rPr lang="en-US" altLang="en-US" sz="2000" dirty="0">
                <a:solidFill>
                  <a:srgbClr val="444444"/>
                </a:solidFill>
              </a:rPr>
              <a:t>action for traffic matching the rule, alert in this case</a:t>
            </a:r>
          </a:p>
          <a:p>
            <a:pPr defTabSz="914400"/>
            <a:r>
              <a:rPr lang="en-US" altLang="en-US" sz="2000" dirty="0">
                <a:solidFill>
                  <a:srgbClr val="444444"/>
                </a:solidFill>
              </a:rPr>
              <a:t>traffic protocol like TCP, UDP or ICMP like here</a:t>
            </a:r>
          </a:p>
          <a:p>
            <a:pPr defTabSz="914400"/>
            <a:r>
              <a:rPr lang="en-US" altLang="en-US" sz="2000" dirty="0">
                <a:solidFill>
                  <a:srgbClr val="444444"/>
                </a:solidFill>
              </a:rPr>
              <a:t>the source address and port, simply marked as any to include all addresses and ports</a:t>
            </a:r>
          </a:p>
          <a:p>
            <a:pPr defTabSz="914400"/>
            <a:r>
              <a:rPr lang="en-US" altLang="en-US" sz="2000" dirty="0">
                <a:solidFill>
                  <a:srgbClr val="444444"/>
                </a:solidFill>
              </a:rPr>
              <a:t>the destination address and port, </a:t>
            </a:r>
            <a:r>
              <a:rPr lang="en-US" altLang="en-US" sz="1400" dirty="0">
                <a:solidFill>
                  <a:srgbClr val="444444"/>
                </a:solidFill>
              </a:rPr>
              <a:t>$HOME_NET</a:t>
            </a:r>
            <a:r>
              <a:rPr lang="en-US" altLang="en-US" sz="2000" dirty="0">
                <a:solidFill>
                  <a:srgbClr val="444444"/>
                </a:solidFill>
              </a:rPr>
              <a:t> as declared in the configuration and any for port</a:t>
            </a:r>
          </a:p>
          <a:p>
            <a:pPr defTabSz="914400"/>
            <a:r>
              <a:rPr lang="en-US" altLang="en-US" sz="2000" dirty="0">
                <a:solidFill>
                  <a:srgbClr val="444444"/>
                </a:solidFill>
              </a:rPr>
              <a:t>some additional bits</a:t>
            </a:r>
          </a:p>
          <a:p>
            <a:pPr lvl="1" defTabSz="914400"/>
            <a:r>
              <a:rPr lang="en-US" altLang="en-US" sz="2000" dirty="0">
                <a:solidFill>
                  <a:srgbClr val="444444"/>
                </a:solidFill>
              </a:rPr>
              <a:t>log message</a:t>
            </a:r>
          </a:p>
          <a:p>
            <a:pPr lvl="1" defTabSz="914400"/>
            <a:r>
              <a:rPr lang="en-US" altLang="en-US" sz="2000" dirty="0">
                <a:solidFill>
                  <a:srgbClr val="444444"/>
                </a:solidFill>
              </a:rPr>
              <a:t>unique rule identifier (</a:t>
            </a:r>
            <a:r>
              <a:rPr lang="en-US" altLang="en-US" sz="2000" dirty="0" err="1">
                <a:solidFill>
                  <a:srgbClr val="444444"/>
                </a:solidFill>
              </a:rPr>
              <a:t>sid</a:t>
            </a:r>
            <a:r>
              <a:rPr lang="en-US" altLang="en-US" sz="2000" dirty="0">
                <a:solidFill>
                  <a:srgbClr val="444444"/>
                </a:solidFill>
              </a:rPr>
              <a:t>) which for local rules needs to be 1000001 or higher</a:t>
            </a:r>
          </a:p>
          <a:p>
            <a:pPr lvl="1" defTabSz="914400"/>
            <a:r>
              <a:rPr lang="en-US" altLang="en-US" sz="2000" dirty="0">
                <a:solidFill>
                  <a:srgbClr val="444444"/>
                </a:solidFill>
              </a:rPr>
              <a:t>rule version number.</a:t>
            </a:r>
          </a:p>
          <a:p>
            <a:pPr defTabSz="914400"/>
            <a:r>
              <a:rPr lang="en-US" altLang="en-US" sz="2000" dirty="0">
                <a:solidFill>
                  <a:srgbClr val="444444"/>
                </a:solidFill>
              </a:rPr>
              <a:t>Save the </a:t>
            </a:r>
            <a:r>
              <a:rPr lang="en-US" altLang="en-US" sz="1400" dirty="0" err="1">
                <a:solidFill>
                  <a:srgbClr val="444444"/>
                </a:solidFill>
              </a:rPr>
              <a:t>local.rules</a:t>
            </a:r>
            <a:r>
              <a:rPr lang="en-US" altLang="en-US" sz="2000" dirty="0">
                <a:solidFill>
                  <a:srgbClr val="444444"/>
                </a:solidFill>
              </a:rPr>
              <a:t> and exit the editor.</a:t>
            </a:r>
            <a:endParaRPr lang="en-US" altLang="en-US" sz="3200" dirty="0">
              <a:solidFill>
                <a:schemeClr val="tx1"/>
              </a:solidFill>
            </a:endParaRPr>
          </a:p>
          <a:p>
            <a:endParaRPr lang="en-IN" dirty="0"/>
          </a:p>
        </p:txBody>
      </p:sp>
    </p:spTree>
    <p:extLst>
      <p:ext uri="{BB962C8B-B14F-4D97-AF65-F5344CB8AC3E}">
        <p14:creationId xmlns:p14="http://schemas.microsoft.com/office/powerpoint/2010/main" val="1675840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FCE85-0F0C-4FE6-96A6-E04824E088E7}"/>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F9001EF-9962-4220-891D-18BFBACE6FF8}"/>
              </a:ext>
            </a:extLst>
          </p:cNvPr>
          <p:cNvSpPr>
            <a:spLocks noGrp="1"/>
          </p:cNvSpPr>
          <p:nvPr>
            <p:ph idx="1"/>
          </p:nvPr>
        </p:nvSpPr>
        <p:spPr/>
        <p:txBody>
          <a:bodyPr/>
          <a:lstStyle/>
          <a:p>
            <a:r>
              <a:rPr lang="en-US" altLang="en-US" dirty="0">
                <a:solidFill>
                  <a:srgbClr val="444444"/>
                </a:solidFill>
                <a:latin typeface="Roboto"/>
              </a:rPr>
              <a:t>Start Snort with </a:t>
            </a:r>
            <a:r>
              <a:rPr lang="en-US" altLang="en-US" dirty="0">
                <a:solidFill>
                  <a:srgbClr val="444444"/>
                </a:solidFill>
                <a:latin typeface="Arial Unicode MS"/>
              </a:rPr>
              <a:t>-A console</a:t>
            </a:r>
            <a:r>
              <a:rPr lang="en-US" altLang="en-US" dirty="0">
                <a:solidFill>
                  <a:srgbClr val="444444"/>
                </a:solidFill>
                <a:latin typeface="Roboto"/>
              </a:rPr>
              <a:t> options to print the alerts to </a:t>
            </a:r>
            <a:r>
              <a:rPr lang="en-US" altLang="en-US" dirty="0" err="1">
                <a:solidFill>
                  <a:srgbClr val="444444"/>
                </a:solidFill>
                <a:latin typeface="Arial Unicode MS"/>
              </a:rPr>
              <a:t>stdout</a:t>
            </a:r>
            <a:r>
              <a:rPr lang="en-US" altLang="en-US" dirty="0">
                <a:solidFill>
                  <a:srgbClr val="444444"/>
                </a:solidFill>
                <a:latin typeface="Roboto"/>
              </a:rPr>
              <a:t>. You will need to select the correct network interface with the public IP address of your server, for example, </a:t>
            </a:r>
            <a:r>
              <a:rPr lang="en-US" altLang="en-US" dirty="0">
                <a:solidFill>
                  <a:srgbClr val="444444"/>
                </a:solidFill>
                <a:latin typeface="Arial Unicode MS"/>
              </a:rPr>
              <a:t>eth0</a:t>
            </a:r>
            <a:r>
              <a:rPr lang="en-US" altLang="en-US" dirty="0">
                <a:solidFill>
                  <a:srgbClr val="444444"/>
                </a:solidFill>
                <a:latin typeface="Roboto"/>
              </a:rPr>
              <a:t>.</a:t>
            </a:r>
            <a:r>
              <a:rPr lang="en-US" altLang="en-US" sz="1050" dirty="0">
                <a:solidFill>
                  <a:schemeClr val="tx1"/>
                </a:solidFill>
              </a:rPr>
              <a:t> </a:t>
            </a:r>
          </a:p>
          <a:p>
            <a:endParaRPr lang="en-US" altLang="en-US" sz="2800" dirty="0">
              <a:solidFill>
                <a:schemeClr val="tx1"/>
              </a:solidFill>
              <a:latin typeface="Arial" panose="020B0604020202020204" pitchFamily="34" charset="0"/>
            </a:endParaRPr>
          </a:p>
          <a:p>
            <a:r>
              <a:rPr lang="en-US" dirty="0"/>
              <a:t>If you are not sure which interface to use, check your </a:t>
            </a:r>
            <a:r>
              <a:rPr lang="en-US" dirty="0" err="1">
                <a:hlinkClick r:id="rId2"/>
              </a:rPr>
              <a:t>UpCloud</a:t>
            </a:r>
            <a:r>
              <a:rPr lang="en-US" dirty="0">
                <a:hlinkClick r:id="rId2"/>
              </a:rPr>
              <a:t> Control Panel</a:t>
            </a:r>
            <a:r>
              <a:rPr lang="en-US" dirty="0"/>
              <a:t> for the public IPv4 address of your server in the </a:t>
            </a:r>
            <a:r>
              <a:rPr lang="en-US" dirty="0">
                <a:hlinkClick r:id="rId3"/>
              </a:rPr>
              <a:t>Network settings</a:t>
            </a:r>
            <a:r>
              <a:rPr lang="en-US" dirty="0"/>
              <a:t>. You can also use the following command on your server.</a:t>
            </a:r>
            <a:endParaRPr lang="en-IN" dirty="0"/>
          </a:p>
        </p:txBody>
      </p:sp>
      <p:sp>
        <p:nvSpPr>
          <p:cNvPr id="4" name="Rectangle 1">
            <a:extLst>
              <a:ext uri="{FF2B5EF4-FFF2-40B4-BE49-F238E27FC236}">
                <a16:creationId xmlns:a16="http://schemas.microsoft.com/office/drawing/2014/main" id="{ED0B383F-4177-4FFC-A28A-3D4CCA4D913A}"/>
              </a:ext>
            </a:extLst>
          </p:cNvPr>
          <p:cNvSpPr>
            <a:spLocks noChangeArrowheads="1"/>
          </p:cNvSpPr>
          <p:nvPr/>
        </p:nvSpPr>
        <p:spPr bwMode="auto">
          <a:xfrm>
            <a:off x="3016577" y="3068434"/>
            <a:ext cx="8911687"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snort -A console -</a:t>
            </a:r>
            <a:r>
              <a:rPr kumimoji="0" lang="en-US" altLang="en-US" sz="2400" b="0" i="0" u="none" strike="noStrike" cap="none" normalizeH="0" baseline="0" dirty="0" err="1">
                <a:ln>
                  <a:noFill/>
                </a:ln>
                <a:solidFill>
                  <a:srgbClr val="333333"/>
                </a:solidFill>
                <a:effectLst/>
                <a:latin typeface="Menlo"/>
              </a:rPr>
              <a:t>i</a:t>
            </a:r>
            <a:r>
              <a:rPr kumimoji="0" lang="en-US" altLang="en-US" sz="2400" b="0" i="0" u="none" strike="noStrike" cap="none" normalizeH="0" baseline="0" dirty="0">
                <a:ln>
                  <a:noFill/>
                </a:ln>
                <a:solidFill>
                  <a:srgbClr val="333333"/>
                </a:solidFill>
                <a:effectLst/>
                <a:latin typeface="Menlo"/>
              </a:rPr>
              <a:t> eth0 -u snort -g snort -c /</a:t>
            </a:r>
            <a:r>
              <a:rPr kumimoji="0" lang="en-US" altLang="en-US" sz="2400" b="0" i="0" u="none" strike="noStrike" cap="none" normalizeH="0" baseline="0" dirty="0" err="1">
                <a:ln>
                  <a:noFill/>
                </a:ln>
                <a:solidFill>
                  <a:srgbClr val="333333"/>
                </a:solidFill>
                <a:effectLst/>
                <a:latin typeface="Menlo"/>
              </a:rPr>
              <a:t>etc</a:t>
            </a:r>
            <a:r>
              <a:rPr kumimoji="0" lang="en-US" altLang="en-US" sz="2400" b="0" i="0" u="none" strike="noStrike" cap="none" normalizeH="0" baseline="0" dirty="0">
                <a:ln>
                  <a:noFill/>
                </a:ln>
                <a:solidFill>
                  <a:srgbClr val="333333"/>
                </a:solidFill>
                <a:effectLst/>
                <a:latin typeface="Menlo"/>
              </a:rPr>
              <a:t>/snort/</a:t>
            </a:r>
            <a:r>
              <a:rPr kumimoji="0" lang="en-US" altLang="en-US" sz="2400" b="0" i="0" u="none" strike="noStrike" cap="none" normalizeH="0" baseline="0" dirty="0" err="1">
                <a:ln>
                  <a:noFill/>
                </a:ln>
                <a:solidFill>
                  <a:srgbClr val="333333"/>
                </a:solidFill>
                <a:effectLst/>
                <a:latin typeface="Menlo"/>
              </a:rPr>
              <a:t>snort.conf</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215B6C1-B5DF-489D-9975-727A29B1027D}"/>
              </a:ext>
            </a:extLst>
          </p:cNvPr>
          <p:cNvSpPr>
            <a:spLocks noChangeArrowheads="1"/>
          </p:cNvSpPr>
          <p:nvPr/>
        </p:nvSpPr>
        <p:spPr bwMode="auto">
          <a:xfrm>
            <a:off x="3016577" y="4614431"/>
            <a:ext cx="2677212"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ip</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addr</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2250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023D-9572-4CB2-AF79-8B42ED5FCDF0}"/>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2613ED30-1EEB-44FA-B581-6474C6F34B79}"/>
              </a:ext>
            </a:extLst>
          </p:cNvPr>
          <p:cNvSpPr>
            <a:spLocks noGrp="1"/>
          </p:cNvSpPr>
          <p:nvPr>
            <p:ph idx="1"/>
          </p:nvPr>
        </p:nvSpPr>
        <p:spPr/>
        <p:txBody>
          <a:bodyPr/>
          <a:lstStyle/>
          <a:p>
            <a:pPr defTabSz="914400" eaLnBrk="0" fontAlgn="base" hangingPunct="0">
              <a:spcBef>
                <a:spcPct val="0"/>
              </a:spcBef>
              <a:spcAft>
                <a:spcPct val="0"/>
              </a:spcAft>
            </a:pPr>
            <a:r>
              <a:rPr lang="en-US" altLang="en-US" dirty="0">
                <a:solidFill>
                  <a:srgbClr val="444444"/>
                </a:solidFill>
                <a:latin typeface="Roboto"/>
              </a:rPr>
              <a:t>The output will list all of your currently configured network interfaces. Find the one with the same public IP address as shown in the Network settings, commonly </a:t>
            </a:r>
            <a:r>
              <a:rPr lang="en-US" altLang="en-US" sz="1200" dirty="0">
                <a:solidFill>
                  <a:srgbClr val="444444"/>
                </a:solidFill>
                <a:latin typeface="Arial Unicode MS"/>
              </a:rPr>
              <a:t>eth0</a:t>
            </a:r>
            <a:r>
              <a:rPr lang="en-US" altLang="en-US" dirty="0">
                <a:solidFill>
                  <a:srgbClr val="444444"/>
                </a:solidFill>
                <a:latin typeface="Roboto"/>
              </a:rPr>
              <a:t>.</a:t>
            </a:r>
            <a:endParaRPr lang="en-US" altLang="en-US" sz="1050" dirty="0">
              <a:solidFill>
                <a:schemeClr val="tx1"/>
              </a:solidFill>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r>
              <a:rPr lang="en-US" altLang="en-US" dirty="0">
                <a:solidFill>
                  <a:srgbClr val="444444"/>
                </a:solidFill>
                <a:latin typeface="Roboto"/>
              </a:rPr>
              <a:t>With Snort up and running, ping your cloud server from any other computer. You should see a notice for each ICMP call in the terminal running Snort.</a:t>
            </a: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endParaRPr lang="en-US" altLang="en-US" dirty="0">
              <a:solidFill>
                <a:srgbClr val="444444"/>
              </a:solidFill>
              <a:latin typeface="Roboto"/>
            </a:endParaRPr>
          </a:p>
          <a:p>
            <a:pPr defTabSz="914400" eaLnBrk="0" fontAlgn="base" hangingPunct="0">
              <a:spcBef>
                <a:spcPct val="0"/>
              </a:spcBef>
              <a:spcAft>
                <a:spcPct val="0"/>
              </a:spcAft>
            </a:pPr>
            <a:r>
              <a:rPr lang="en-US" altLang="en-US" dirty="0">
                <a:solidFill>
                  <a:srgbClr val="444444"/>
                </a:solidFill>
                <a:latin typeface="Roboto"/>
              </a:rPr>
              <a:t>After the alerts show up you can stop Snort with </a:t>
            </a:r>
            <a:r>
              <a:rPr lang="en-US" altLang="en-US" dirty="0" err="1">
                <a:solidFill>
                  <a:srgbClr val="444444"/>
                </a:solidFill>
                <a:latin typeface="Arial Unicode MS"/>
              </a:rPr>
              <a:t>ctrl+C</a:t>
            </a:r>
            <a:r>
              <a:rPr lang="en-US" altLang="en-US" dirty="0">
                <a:solidFill>
                  <a:srgbClr val="444444"/>
                </a:solidFill>
                <a:latin typeface="Roboto"/>
              </a:rPr>
              <a:t>.</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pPr marL="0" indent="0" defTabSz="914400" eaLnBrk="0" fontAlgn="base" hangingPunct="0">
              <a:spcBef>
                <a:spcPct val="0"/>
              </a:spcBef>
              <a:spcAft>
                <a:spcPct val="0"/>
              </a:spcAft>
              <a:buNone/>
            </a:pPr>
            <a:endParaRPr lang="en-US" altLang="en-US"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rgbClr val="444444"/>
              </a:solidFill>
              <a:latin typeface="Roboto"/>
            </a:endParaRPr>
          </a:p>
          <a:p>
            <a:pPr defTabSz="914400" eaLnBrk="0" fontAlgn="base" hangingPunct="0">
              <a:spcBef>
                <a:spcPct val="0"/>
              </a:spcBef>
              <a:spcAft>
                <a:spcPct val="0"/>
              </a:spcAft>
            </a:pPr>
            <a:endParaRPr lang="en-US" altLang="en-US" sz="2800" dirty="0">
              <a:solidFill>
                <a:schemeClr val="tx1"/>
              </a:solidFill>
              <a:latin typeface="Arial" panose="020B0604020202020204" pitchFamily="34" charset="0"/>
            </a:endParaRPr>
          </a:p>
          <a:p>
            <a:endParaRPr lang="en-IN" dirty="0"/>
          </a:p>
        </p:txBody>
      </p:sp>
      <p:sp>
        <p:nvSpPr>
          <p:cNvPr id="6" name="Rectangle 3">
            <a:extLst>
              <a:ext uri="{FF2B5EF4-FFF2-40B4-BE49-F238E27FC236}">
                <a16:creationId xmlns:a16="http://schemas.microsoft.com/office/drawing/2014/main" id="{F992B15B-CF85-434C-B977-4D7C060A8194}"/>
              </a:ext>
            </a:extLst>
          </p:cNvPr>
          <p:cNvSpPr>
            <a:spLocks noChangeArrowheads="1"/>
          </p:cNvSpPr>
          <p:nvPr/>
        </p:nvSpPr>
        <p:spPr bwMode="auto">
          <a:xfrm>
            <a:off x="2997723" y="3721231"/>
            <a:ext cx="8653807" cy="89250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07/12-11:20:33.501624  [**] [1:10000001:1] ICMP test [**] [Priority: 0] {ICMP} 83.136.252.119 -&gt; 80.69.173.202</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76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20DDF-61C0-440F-86F4-72258D449B15}"/>
              </a:ext>
            </a:extLst>
          </p:cNvPr>
          <p:cNvSpPr>
            <a:spLocks noGrp="1"/>
          </p:cNvSpPr>
          <p:nvPr>
            <p:ph type="title"/>
          </p:nvPr>
        </p:nvSpPr>
        <p:spPr/>
        <p:txBody>
          <a:bodyPr/>
          <a:lstStyle/>
          <a:p>
            <a:r>
              <a:rPr lang="en-IN" dirty="0"/>
              <a:t>RSA Algorithm (</a:t>
            </a:r>
            <a:r>
              <a:rPr lang="en-IN" dirty="0" err="1"/>
              <a:t>cntd</a:t>
            </a:r>
            <a:r>
              <a:rPr lang="en-IN" dirty="0"/>
              <a:t>)</a:t>
            </a:r>
          </a:p>
        </p:txBody>
      </p:sp>
      <p:sp>
        <p:nvSpPr>
          <p:cNvPr id="3" name="Content Placeholder 2">
            <a:extLst>
              <a:ext uri="{FF2B5EF4-FFF2-40B4-BE49-F238E27FC236}">
                <a16:creationId xmlns:a16="http://schemas.microsoft.com/office/drawing/2014/main" id="{37670508-B650-485E-9E03-A7ADA418A480}"/>
              </a:ext>
            </a:extLst>
          </p:cNvPr>
          <p:cNvSpPr>
            <a:spLocks noGrp="1"/>
          </p:cNvSpPr>
          <p:nvPr>
            <p:ph idx="1"/>
          </p:nvPr>
        </p:nvSpPr>
        <p:spPr/>
        <p:txBody>
          <a:bodyPr>
            <a:noAutofit/>
          </a:bodyPr>
          <a:lstStyle/>
          <a:p>
            <a:r>
              <a:rPr lang="en-US" sz="2200" dirty="0"/>
              <a:t>Both sender and receiver must know the value of n. The sender knows the value of e, and only the receiver knows the value of d. Thus, this is a public-key encryption algorithm with a public key of PU = {e, n} and a private key of PR = {d, n}. For this algorithm to be satisfactory for public key encryption, the following requirements must meet:</a:t>
            </a:r>
            <a:endParaRPr lang="en-IN" sz="2200" dirty="0"/>
          </a:p>
          <a:p>
            <a:pPr lvl="1"/>
            <a:r>
              <a:rPr lang="en-US" sz="2000" dirty="0"/>
              <a:t>It is possible to find values of e, d, n such that M</a:t>
            </a:r>
            <a:r>
              <a:rPr lang="en-US" sz="2000" baseline="30000" dirty="0"/>
              <a:t>ed</a:t>
            </a:r>
            <a:r>
              <a:rPr lang="en-US" sz="2000" dirty="0"/>
              <a:t> = M mod n for all M&lt;n.</a:t>
            </a:r>
            <a:endParaRPr lang="en-IN" sz="2000" dirty="0"/>
          </a:p>
          <a:p>
            <a:pPr lvl="1"/>
            <a:r>
              <a:rPr lang="en-US" sz="2000" dirty="0"/>
              <a:t>It is relatively easy to calculate M</a:t>
            </a:r>
            <a:r>
              <a:rPr lang="en-US" sz="2000" baseline="30000" dirty="0"/>
              <a:t>e</a:t>
            </a:r>
            <a:r>
              <a:rPr lang="en-US" sz="2000" dirty="0"/>
              <a:t> and C</a:t>
            </a:r>
            <a:r>
              <a:rPr lang="en-US" sz="2000" baseline="30000" dirty="0"/>
              <a:t>d</a:t>
            </a:r>
            <a:r>
              <a:rPr lang="en-US" sz="2000" dirty="0"/>
              <a:t> for all values of M&lt;n.</a:t>
            </a:r>
            <a:endParaRPr lang="en-IN" sz="2000" dirty="0"/>
          </a:p>
          <a:p>
            <a:pPr lvl="1"/>
            <a:r>
              <a:rPr lang="en-US" sz="2000" dirty="0"/>
              <a:t>It is infeasible to determine d given e and n.</a:t>
            </a:r>
            <a:r>
              <a:rPr lang="en-US" sz="2200" dirty="0"/>
              <a:t> </a:t>
            </a:r>
            <a:endParaRPr lang="en-IN" sz="2200" dirty="0"/>
          </a:p>
          <a:p>
            <a:endParaRPr lang="en-IN" sz="2200" dirty="0"/>
          </a:p>
        </p:txBody>
      </p:sp>
    </p:spTree>
    <p:extLst>
      <p:ext uri="{BB962C8B-B14F-4D97-AF65-F5344CB8AC3E}">
        <p14:creationId xmlns:p14="http://schemas.microsoft.com/office/powerpoint/2010/main" val="1158977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E3EF-F9DA-450C-8998-F8A2D76201B9}"/>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40B961FA-920B-4FB2-9EE7-A16A9D15B682}"/>
              </a:ext>
            </a:extLst>
          </p:cNvPr>
          <p:cNvSpPr>
            <a:spLocks noGrp="1"/>
          </p:cNvSpPr>
          <p:nvPr>
            <p:ph idx="1"/>
          </p:nvPr>
        </p:nvSpPr>
        <p:spPr/>
        <p:txBody>
          <a:bodyPr/>
          <a:lstStyle/>
          <a:p>
            <a:r>
              <a:rPr lang="en-US" altLang="en-US" dirty="0">
                <a:solidFill>
                  <a:srgbClr val="444444"/>
                </a:solidFill>
                <a:latin typeface="Roboto"/>
              </a:rPr>
              <a:t>Snort records the alerts to a log under </a:t>
            </a:r>
            <a:r>
              <a:rPr lang="en-US" altLang="en-US" dirty="0">
                <a:solidFill>
                  <a:srgbClr val="444444"/>
                </a:solidFill>
                <a:latin typeface="Arial Unicode MS"/>
              </a:rPr>
              <a:t>/</a:t>
            </a:r>
            <a:r>
              <a:rPr lang="en-US" altLang="en-US" dirty="0" err="1">
                <a:solidFill>
                  <a:srgbClr val="444444"/>
                </a:solidFill>
                <a:latin typeface="Arial Unicode MS"/>
              </a:rPr>
              <a:t>var</a:t>
            </a:r>
            <a:r>
              <a:rPr lang="en-US" altLang="en-US" dirty="0">
                <a:solidFill>
                  <a:srgbClr val="444444"/>
                </a:solidFill>
                <a:latin typeface="Arial Unicode MS"/>
              </a:rPr>
              <a:t>/log/snort/snort.log.&lt;timestamp&gt;</a:t>
            </a:r>
            <a:r>
              <a:rPr lang="en-US" altLang="en-US" dirty="0">
                <a:solidFill>
                  <a:srgbClr val="444444"/>
                </a:solidFill>
                <a:latin typeface="Roboto"/>
              </a:rPr>
              <a:t>, where the time stamp is the point in time when Snort was started marked in Unix time. You can read the logs with the command underneath. Since you have only run Snort once, there is only one log, complete your command by pressing TAB.</a:t>
            </a:r>
            <a:r>
              <a:rPr lang="en-US" altLang="en-US" sz="1050" dirty="0">
                <a:solidFill>
                  <a:schemeClr val="tx1"/>
                </a:solidFill>
              </a:rPr>
              <a:t> </a:t>
            </a:r>
            <a:endParaRPr lang="en-US" altLang="en-US" sz="2800" dirty="0">
              <a:solidFill>
                <a:schemeClr val="tx1"/>
              </a:solidFill>
              <a:latin typeface="Arial" panose="020B0604020202020204" pitchFamily="34" charset="0"/>
            </a:endParaRPr>
          </a:p>
          <a:p>
            <a:endParaRPr lang="en-US" dirty="0"/>
          </a:p>
          <a:p>
            <a:r>
              <a:rPr lang="en-US" dirty="0"/>
              <a:t>The log shows a warning for each ICMP call with source and destination IPs, time and date, plus some additional info as shown in the example below.</a:t>
            </a:r>
            <a:endParaRPr lang="en-IN" dirty="0"/>
          </a:p>
        </p:txBody>
      </p:sp>
      <p:sp>
        <p:nvSpPr>
          <p:cNvPr id="6" name="Rectangle 3">
            <a:extLst>
              <a:ext uri="{FF2B5EF4-FFF2-40B4-BE49-F238E27FC236}">
                <a16:creationId xmlns:a16="http://schemas.microsoft.com/office/drawing/2014/main" id="{F9C36BE3-9BC8-4414-B27B-C473A8034C38}"/>
              </a:ext>
            </a:extLst>
          </p:cNvPr>
          <p:cNvSpPr>
            <a:spLocks noChangeArrowheads="1"/>
          </p:cNvSpPr>
          <p:nvPr/>
        </p:nvSpPr>
        <p:spPr bwMode="auto">
          <a:xfrm>
            <a:off x="3054285" y="3301334"/>
            <a:ext cx="415722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snort -r /</a:t>
            </a:r>
            <a:r>
              <a:rPr kumimoji="0" lang="en-US" altLang="en-US" sz="2400" b="0" i="0" u="none" strike="noStrike" cap="none" normalizeH="0" baseline="0" dirty="0" err="1">
                <a:ln>
                  <a:noFill/>
                </a:ln>
                <a:solidFill>
                  <a:srgbClr val="333333"/>
                </a:solidFill>
                <a:effectLst/>
                <a:latin typeface="Menlo"/>
              </a:rPr>
              <a:t>var</a:t>
            </a:r>
            <a:r>
              <a:rPr kumimoji="0" lang="en-US" altLang="en-US" sz="2400" b="0" i="0" u="none" strike="noStrike" cap="none" normalizeH="0" baseline="0" dirty="0">
                <a:ln>
                  <a:noFill/>
                </a:ln>
                <a:solidFill>
                  <a:srgbClr val="333333"/>
                </a:solidFill>
                <a:effectLst/>
                <a:latin typeface="Menlo"/>
              </a:rPr>
              <a:t>/log/snort/snort.log.</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E7A1031E-AA0D-4041-A828-BD18A7A76555}"/>
              </a:ext>
            </a:extLst>
          </p:cNvPr>
          <p:cNvSpPr>
            <a:spLocks noChangeArrowheads="1"/>
          </p:cNvSpPr>
          <p:nvPr/>
        </p:nvSpPr>
        <p:spPr bwMode="auto">
          <a:xfrm>
            <a:off x="3054285" y="4445939"/>
            <a:ext cx="7192675" cy="163116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WARNING: No preprocessors configured for policy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07/12-11:20:33.501624 83.136.252.119 -&gt; 80.69.173.202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ICMP TTL:63 TOS:0x0 ID:20187 IpLen:20 DgmLen:84 DF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Type:8 Code:0 ID:13891 Seq:1 ECHO</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1419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51C5-641A-4152-B7A5-3F1B9006E424}"/>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74DDA29A-F5E3-44ED-B221-0195CEBAAD5E}"/>
              </a:ext>
            </a:extLst>
          </p:cNvPr>
          <p:cNvSpPr>
            <a:spLocks noGrp="1"/>
          </p:cNvSpPr>
          <p:nvPr>
            <p:ph idx="1"/>
          </p:nvPr>
        </p:nvSpPr>
        <p:spPr/>
        <p:txBody>
          <a:bodyPr>
            <a:normAutofit/>
          </a:bodyPr>
          <a:lstStyle/>
          <a:p>
            <a:pPr>
              <a:buFont typeface="+mj-lt"/>
              <a:buAutoNum type="arabicPeriod" startAt="8"/>
            </a:pPr>
            <a:r>
              <a:rPr lang="en-US" sz="2800" b="1" dirty="0"/>
              <a:t>Running Snort in the background</a:t>
            </a:r>
          </a:p>
          <a:p>
            <a:r>
              <a:rPr lang="en-US" dirty="0"/>
              <a:t>To run Snort on Ubuntu as a service in the background you will need to add a startup script for Snort. Open a new a file in a text editor for example with the next command.</a:t>
            </a:r>
          </a:p>
          <a:p>
            <a:endParaRPr lang="en-US" sz="2800" b="1" dirty="0"/>
          </a:p>
          <a:p>
            <a:r>
              <a:rPr lang="en-US" dirty="0"/>
              <a:t>Enter the following to the file, save and exit the editor.</a:t>
            </a:r>
            <a:endParaRPr lang="en-US" sz="2800" b="1" dirty="0"/>
          </a:p>
        </p:txBody>
      </p:sp>
      <p:sp>
        <p:nvSpPr>
          <p:cNvPr id="4" name="Rectangle 1">
            <a:extLst>
              <a:ext uri="{FF2B5EF4-FFF2-40B4-BE49-F238E27FC236}">
                <a16:creationId xmlns:a16="http://schemas.microsoft.com/office/drawing/2014/main" id="{AF016BD1-A53F-4B7E-BD71-DFF008806099}"/>
              </a:ext>
            </a:extLst>
          </p:cNvPr>
          <p:cNvSpPr>
            <a:spLocks noChangeArrowheads="1"/>
          </p:cNvSpPr>
          <p:nvPr/>
        </p:nvSpPr>
        <p:spPr bwMode="auto">
          <a:xfrm>
            <a:off x="2988297" y="3675983"/>
            <a:ext cx="6429080" cy="52317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33333"/>
                </a:solidFill>
                <a:effectLst/>
                <a:latin typeface="Menlo"/>
              </a:rPr>
              <a:t>sudo</a:t>
            </a:r>
            <a:r>
              <a:rPr kumimoji="0" lang="en-US" altLang="en-US" sz="2400" b="0" i="0" u="none" strike="noStrike" cap="none" normalizeH="0" baseline="0" dirty="0">
                <a:ln>
                  <a:noFill/>
                </a:ln>
                <a:solidFill>
                  <a:srgbClr val="333333"/>
                </a:solidFill>
                <a:effectLst/>
                <a:latin typeface="Menlo"/>
              </a:rPr>
              <a:t> </a:t>
            </a:r>
            <a:r>
              <a:rPr kumimoji="0" lang="en-US" altLang="en-US" sz="2400" b="0" i="0" u="none" strike="noStrike" cap="none" normalizeH="0" baseline="0" dirty="0" err="1">
                <a:ln>
                  <a:noFill/>
                </a:ln>
                <a:solidFill>
                  <a:srgbClr val="333333"/>
                </a:solidFill>
                <a:effectLst/>
                <a:latin typeface="Menlo"/>
              </a:rPr>
              <a:t>nano</a:t>
            </a:r>
            <a:r>
              <a:rPr kumimoji="0" lang="en-US" altLang="en-US" sz="2400" b="0" i="0" u="none" strike="noStrike" cap="none" normalizeH="0" baseline="0" dirty="0">
                <a:ln>
                  <a:noFill/>
                </a:ln>
                <a:solidFill>
                  <a:srgbClr val="333333"/>
                </a:solidFill>
                <a:effectLst/>
                <a:latin typeface="Menlo"/>
              </a:rPr>
              <a:t> /lib/</a:t>
            </a:r>
            <a:r>
              <a:rPr kumimoji="0" lang="en-US" altLang="en-US" sz="2400" b="0" i="0" u="none" strike="noStrike" cap="none" normalizeH="0" baseline="0" dirty="0" err="1">
                <a:ln>
                  <a:noFill/>
                </a:ln>
                <a:solidFill>
                  <a:srgbClr val="333333"/>
                </a:solidFill>
                <a:effectLst/>
                <a:latin typeface="Menlo"/>
              </a:rPr>
              <a:t>systemd</a:t>
            </a:r>
            <a:r>
              <a:rPr kumimoji="0" lang="en-US" altLang="en-US" sz="2400" b="0" i="0" u="none" strike="noStrike" cap="none" normalizeH="0" baseline="0" dirty="0">
                <a:ln>
                  <a:noFill/>
                </a:ln>
                <a:solidFill>
                  <a:srgbClr val="333333"/>
                </a:solidFill>
                <a:effectLst/>
                <a:latin typeface="Menlo"/>
              </a:rPr>
              <a:t>/system/</a:t>
            </a:r>
            <a:r>
              <a:rPr kumimoji="0" lang="en-US" altLang="en-US" sz="2400" b="0" i="0" u="none" strike="noStrike" cap="none" normalizeH="0" baseline="0" dirty="0" err="1">
                <a:ln>
                  <a:noFill/>
                </a:ln>
                <a:solidFill>
                  <a:srgbClr val="333333"/>
                </a:solidFill>
                <a:effectLst/>
                <a:latin typeface="Menlo"/>
              </a:rPr>
              <a:t>snort.service</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550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C9AC-9B63-4CDE-B0D3-04FEDE994190}"/>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F9018E7E-15CC-4173-896E-093A0286C34B}"/>
              </a:ext>
            </a:extLst>
          </p:cNvPr>
          <p:cNvSpPr>
            <a:spLocks noGrp="1"/>
          </p:cNvSpPr>
          <p:nvPr>
            <p:ph idx="1"/>
          </p:nvPr>
        </p:nvSpPr>
        <p:spPr/>
        <p:txBody>
          <a:bodyPr/>
          <a:lstStyle/>
          <a:p>
            <a:endParaRPr lang="en-IN" altLang="en-US" dirty="0"/>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IN" altLang="en-US" dirty="0">
              <a:solidFill>
                <a:srgbClr val="444444"/>
              </a:solidFill>
              <a:latin typeface="Roboto"/>
            </a:endParaRPr>
          </a:p>
          <a:p>
            <a:endParaRPr lang="en-US" altLang="en-US" dirty="0">
              <a:solidFill>
                <a:srgbClr val="444444"/>
              </a:solidFill>
              <a:latin typeface="Roboto"/>
            </a:endParaRPr>
          </a:p>
          <a:p>
            <a:r>
              <a:rPr lang="en-US" altLang="en-US" dirty="0">
                <a:solidFill>
                  <a:srgbClr val="444444"/>
                </a:solidFill>
                <a:latin typeface="Roboto"/>
              </a:rPr>
              <a:t>With the service defined, reload the </a:t>
            </a:r>
            <a:r>
              <a:rPr lang="en-US" altLang="en-US" dirty="0" err="1">
                <a:solidFill>
                  <a:srgbClr val="444444"/>
                </a:solidFill>
                <a:latin typeface="Arial Unicode MS"/>
              </a:rPr>
              <a:t>systemctl</a:t>
            </a:r>
            <a:r>
              <a:rPr lang="en-US" altLang="en-US" dirty="0">
                <a:solidFill>
                  <a:srgbClr val="444444"/>
                </a:solidFill>
                <a:latin typeface="Roboto"/>
              </a:rPr>
              <a:t> daemon.</a:t>
            </a:r>
            <a:r>
              <a:rPr lang="en-US" altLang="en-US" sz="1050" dirty="0">
                <a:solidFill>
                  <a:schemeClr val="tx1"/>
                </a:solidFill>
              </a:rPr>
              <a:t> </a:t>
            </a:r>
          </a:p>
          <a:p>
            <a:endParaRPr lang="en-US" altLang="en-US" sz="2800" dirty="0">
              <a:solidFill>
                <a:schemeClr val="tx1"/>
              </a:solidFill>
              <a:latin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E81A1EF3-2E8C-4DFB-BAEC-00D004C3CAEA}"/>
              </a:ext>
            </a:extLst>
          </p:cNvPr>
          <p:cNvPicPr>
            <a:picLocks noChangeAspect="1"/>
          </p:cNvPicPr>
          <p:nvPr/>
        </p:nvPicPr>
        <p:blipFill rotWithShape="1">
          <a:blip r:embed="rId2"/>
          <a:srcRect l="11598" t="43711" r="37216" b="29622"/>
          <a:stretch/>
        </p:blipFill>
        <p:spPr>
          <a:xfrm>
            <a:off x="3022845" y="2228961"/>
            <a:ext cx="8481767" cy="2548071"/>
          </a:xfrm>
          <a:prstGeom prst="rect">
            <a:avLst/>
          </a:prstGeom>
        </p:spPr>
      </p:pic>
      <p:sp>
        <p:nvSpPr>
          <p:cNvPr id="7" name="Rectangle 2">
            <a:extLst>
              <a:ext uri="{FF2B5EF4-FFF2-40B4-BE49-F238E27FC236}">
                <a16:creationId xmlns:a16="http://schemas.microsoft.com/office/drawing/2014/main" id="{A35AEC07-CA0F-4D7A-B255-AA926E0F4F05}"/>
              </a:ext>
            </a:extLst>
          </p:cNvPr>
          <p:cNvSpPr>
            <a:spLocks noChangeArrowheads="1"/>
          </p:cNvSpPr>
          <p:nvPr/>
        </p:nvSpPr>
        <p:spPr bwMode="auto">
          <a:xfrm>
            <a:off x="3022845" y="5307747"/>
            <a:ext cx="3271101"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systemctl</a:t>
            </a:r>
            <a:r>
              <a:rPr kumimoji="0" lang="en-US" altLang="en-US" sz="2000" b="0" i="0" u="none" strike="noStrike" cap="none" normalizeH="0" baseline="0" dirty="0">
                <a:ln>
                  <a:noFill/>
                </a:ln>
                <a:solidFill>
                  <a:srgbClr val="333333"/>
                </a:solidFill>
                <a:effectLst/>
                <a:latin typeface="Menlo"/>
              </a:rPr>
              <a:t> daemon-reload</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0732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0FF1-F5DF-4216-9D5C-178F6F6B1D53}"/>
              </a:ext>
            </a:extLst>
          </p:cNvPr>
          <p:cNvSpPr>
            <a:spLocks noGrp="1"/>
          </p:cNvSpPr>
          <p:nvPr>
            <p:ph type="title"/>
          </p:nvPr>
        </p:nvSpPr>
        <p:spPr/>
        <p:txBody>
          <a:bodyPr/>
          <a:lstStyle/>
          <a:p>
            <a:r>
              <a:rPr lang="en-IN" dirty="0"/>
              <a:t>Install SNORT on Ubuntu 16.04 (</a:t>
            </a:r>
            <a:r>
              <a:rPr lang="en-IN" dirty="0" err="1"/>
              <a:t>cntd</a:t>
            </a:r>
            <a:r>
              <a:rPr lang="en-IN" dirty="0"/>
              <a:t>)</a:t>
            </a:r>
          </a:p>
        </p:txBody>
      </p:sp>
      <p:sp>
        <p:nvSpPr>
          <p:cNvPr id="3" name="Content Placeholder 2">
            <a:extLst>
              <a:ext uri="{FF2B5EF4-FFF2-40B4-BE49-F238E27FC236}">
                <a16:creationId xmlns:a16="http://schemas.microsoft.com/office/drawing/2014/main" id="{8EC57CFA-8B8E-4FC3-BF4F-00B432ADD738}"/>
              </a:ext>
            </a:extLst>
          </p:cNvPr>
          <p:cNvSpPr>
            <a:spLocks noGrp="1"/>
          </p:cNvSpPr>
          <p:nvPr>
            <p:ph idx="1"/>
          </p:nvPr>
        </p:nvSpPr>
        <p:spPr>
          <a:xfrm>
            <a:off x="2592925" y="2237295"/>
            <a:ext cx="8915400" cy="3777622"/>
          </a:xfrm>
        </p:spPr>
        <p:txBody>
          <a:bodyPr/>
          <a:lstStyle/>
          <a:p>
            <a:r>
              <a:rPr lang="en-US" dirty="0"/>
              <a:t>Snort can then be run with the configuration you set up using the command below.</a:t>
            </a:r>
          </a:p>
          <a:p>
            <a:endParaRPr lang="en-US" altLang="en-US" dirty="0">
              <a:solidFill>
                <a:srgbClr val="444444"/>
              </a:solidFill>
              <a:latin typeface="Roboto"/>
            </a:endParaRPr>
          </a:p>
          <a:p>
            <a:r>
              <a:rPr lang="en-US" altLang="en-US" dirty="0">
                <a:solidFill>
                  <a:srgbClr val="444444"/>
                </a:solidFill>
                <a:latin typeface="Roboto"/>
              </a:rPr>
              <a:t>The startup script also includes other usual </a:t>
            </a:r>
            <a:r>
              <a:rPr lang="en-US" altLang="en-US" dirty="0" err="1">
                <a:solidFill>
                  <a:srgbClr val="444444"/>
                </a:solidFill>
                <a:latin typeface="Arial Unicode MS"/>
              </a:rPr>
              <a:t>systemctl</a:t>
            </a:r>
            <a:r>
              <a:rPr lang="en-US" altLang="en-US" dirty="0">
                <a:solidFill>
                  <a:srgbClr val="444444"/>
                </a:solidFill>
                <a:latin typeface="Roboto"/>
              </a:rPr>
              <a:t> commands: </a:t>
            </a:r>
            <a:r>
              <a:rPr lang="en-US" altLang="en-US" dirty="0">
                <a:solidFill>
                  <a:srgbClr val="444444"/>
                </a:solidFill>
                <a:latin typeface="Arial Unicode MS"/>
              </a:rPr>
              <a:t>stop</a:t>
            </a:r>
            <a:r>
              <a:rPr lang="en-US" altLang="en-US" dirty="0">
                <a:solidFill>
                  <a:srgbClr val="444444"/>
                </a:solidFill>
                <a:latin typeface="Roboto"/>
              </a:rPr>
              <a:t>, </a:t>
            </a:r>
            <a:r>
              <a:rPr lang="en-US" altLang="en-US" dirty="0">
                <a:solidFill>
                  <a:srgbClr val="444444"/>
                </a:solidFill>
                <a:latin typeface="Arial Unicode MS"/>
              </a:rPr>
              <a:t>restart</a:t>
            </a:r>
            <a:r>
              <a:rPr lang="en-US" altLang="en-US" dirty="0">
                <a:solidFill>
                  <a:srgbClr val="444444"/>
                </a:solidFill>
                <a:latin typeface="Roboto"/>
              </a:rPr>
              <a:t>, and </a:t>
            </a:r>
            <a:r>
              <a:rPr lang="en-US" altLang="en-US" dirty="0">
                <a:solidFill>
                  <a:srgbClr val="444444"/>
                </a:solidFill>
                <a:latin typeface="Arial Unicode MS"/>
              </a:rPr>
              <a:t>status</a:t>
            </a:r>
            <a:r>
              <a:rPr lang="en-US" altLang="en-US" dirty="0">
                <a:solidFill>
                  <a:srgbClr val="444444"/>
                </a:solidFill>
                <a:latin typeface="Roboto"/>
              </a:rPr>
              <a:t>. For example, you can check the status of the service with the following command</a:t>
            </a:r>
            <a:r>
              <a:rPr lang="en-US" altLang="en-US" sz="1050" dirty="0">
                <a:solidFill>
                  <a:schemeClr val="tx1"/>
                </a:solidFill>
              </a:rPr>
              <a:t> </a:t>
            </a:r>
          </a:p>
          <a:p>
            <a:endParaRPr lang="en-US" altLang="en-US" sz="1050" dirty="0">
              <a:solidFill>
                <a:schemeClr val="tx1"/>
              </a:solidFill>
              <a:latin typeface="Arial" panose="020B0604020202020204" pitchFamily="34" charset="0"/>
            </a:endParaRPr>
          </a:p>
          <a:p>
            <a:endParaRPr lang="en-US" altLang="en-US" sz="1050" dirty="0">
              <a:solidFill>
                <a:schemeClr val="tx1"/>
              </a:solidFill>
              <a:latin typeface="Arial" panose="020B0604020202020204" pitchFamily="34" charset="0"/>
            </a:endParaRPr>
          </a:p>
          <a:p>
            <a:r>
              <a:rPr lang="en-US" dirty="0"/>
              <a:t>You can also look up the tutorial on </a:t>
            </a:r>
            <a:r>
              <a:rPr lang="en-US" dirty="0">
                <a:hlinkClick r:id="rId2"/>
              </a:rPr>
              <a:t>Installing snort on Ubuntu</a:t>
            </a:r>
            <a:endParaRPr lang="en-US" dirty="0"/>
          </a:p>
          <a:p>
            <a:endParaRPr lang="en-IN" dirty="0"/>
          </a:p>
        </p:txBody>
      </p:sp>
      <p:sp>
        <p:nvSpPr>
          <p:cNvPr id="6" name="Rectangle 2">
            <a:extLst>
              <a:ext uri="{FF2B5EF4-FFF2-40B4-BE49-F238E27FC236}">
                <a16:creationId xmlns:a16="http://schemas.microsoft.com/office/drawing/2014/main" id="{A6280CAD-A336-4BA8-A2A4-697C283B8308}"/>
              </a:ext>
            </a:extLst>
          </p:cNvPr>
          <p:cNvSpPr>
            <a:spLocks noChangeArrowheads="1"/>
          </p:cNvSpPr>
          <p:nvPr/>
        </p:nvSpPr>
        <p:spPr bwMode="auto">
          <a:xfrm>
            <a:off x="3041716" y="2879722"/>
            <a:ext cx="4128940" cy="43083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333333"/>
                </a:solidFill>
                <a:effectLst/>
                <a:latin typeface="Menlo"/>
              </a:rPr>
              <a:t>sudo</a:t>
            </a:r>
            <a:r>
              <a:rPr kumimoji="0" lang="en-US" altLang="en-US" b="0" i="0" u="none" strike="noStrike" cap="none" normalizeH="0" baseline="0" dirty="0">
                <a:ln>
                  <a:noFill/>
                </a:ln>
                <a:solidFill>
                  <a:srgbClr val="333333"/>
                </a:solidFill>
                <a:effectLst/>
                <a:latin typeface="Menlo"/>
              </a:rPr>
              <a:t> </a:t>
            </a:r>
            <a:r>
              <a:rPr kumimoji="0" lang="en-US" altLang="en-US" b="0" i="0" u="none" strike="noStrike" cap="none" normalizeH="0" baseline="0" dirty="0" err="1">
                <a:ln>
                  <a:noFill/>
                </a:ln>
                <a:solidFill>
                  <a:srgbClr val="333333"/>
                </a:solidFill>
                <a:effectLst/>
                <a:latin typeface="Menlo"/>
              </a:rPr>
              <a:t>systemctl</a:t>
            </a:r>
            <a:r>
              <a:rPr kumimoji="0" lang="en-US" altLang="en-US" b="0" i="0" u="none" strike="noStrike" cap="none" normalizeH="0" baseline="0" dirty="0">
                <a:ln>
                  <a:noFill/>
                </a:ln>
                <a:solidFill>
                  <a:srgbClr val="333333"/>
                </a:solidFill>
                <a:effectLst/>
                <a:latin typeface="Menlo"/>
              </a:rPr>
              <a:t> start snort</a:t>
            </a:r>
            <a:r>
              <a:rPr kumimoji="0" lang="en-US" altLang="en-US" sz="16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EAAB34CA-AC06-4E22-A8E8-0430348C8351}"/>
              </a:ext>
            </a:extLst>
          </p:cNvPr>
          <p:cNvSpPr>
            <a:spLocks noChangeArrowheads="1"/>
          </p:cNvSpPr>
          <p:nvPr/>
        </p:nvSpPr>
        <p:spPr bwMode="auto">
          <a:xfrm>
            <a:off x="3041716" y="4324697"/>
            <a:ext cx="4496586" cy="461616"/>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333333"/>
                </a:solidFill>
                <a:effectLst/>
                <a:latin typeface="Menlo"/>
              </a:rPr>
              <a:t>sudo</a:t>
            </a:r>
            <a:r>
              <a:rPr kumimoji="0" lang="en-US" altLang="en-US" sz="2000" b="0" i="0" u="none" strike="noStrike" cap="none" normalizeH="0" baseline="0" dirty="0">
                <a:ln>
                  <a:noFill/>
                </a:ln>
                <a:solidFill>
                  <a:srgbClr val="333333"/>
                </a:solidFill>
                <a:effectLst/>
                <a:latin typeface="Menlo"/>
              </a:rPr>
              <a:t> </a:t>
            </a:r>
            <a:r>
              <a:rPr kumimoji="0" lang="en-US" altLang="en-US" sz="2000" b="0" i="0" u="none" strike="noStrike" cap="none" normalizeH="0" baseline="0" dirty="0" err="1">
                <a:ln>
                  <a:noFill/>
                </a:ln>
                <a:solidFill>
                  <a:srgbClr val="333333"/>
                </a:solidFill>
                <a:effectLst/>
                <a:latin typeface="Menlo"/>
              </a:rPr>
              <a:t>systemctl</a:t>
            </a:r>
            <a:r>
              <a:rPr kumimoji="0" lang="en-US" altLang="en-US" sz="2000" b="0" i="0" u="none" strike="noStrike" cap="none" normalizeH="0" baseline="0" dirty="0">
                <a:ln>
                  <a:noFill/>
                </a:ln>
                <a:solidFill>
                  <a:srgbClr val="333333"/>
                </a:solidFill>
                <a:effectLst/>
                <a:latin typeface="Menlo"/>
              </a:rPr>
              <a:t> status snort</a:t>
            </a:r>
            <a:r>
              <a:rPr kumimoji="0" lang="en-US" altLang="en-US"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7159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8618-74C4-455E-84C3-52273CA10AAF}"/>
              </a:ext>
            </a:extLst>
          </p:cNvPr>
          <p:cNvSpPr>
            <a:spLocks noGrp="1"/>
          </p:cNvSpPr>
          <p:nvPr>
            <p:ph type="title"/>
          </p:nvPr>
        </p:nvSpPr>
        <p:spPr/>
        <p:txBody>
          <a:bodyPr/>
          <a:lstStyle/>
          <a:p>
            <a:r>
              <a:rPr lang="en-IN" dirty="0"/>
              <a:t>SSL Website Security</a:t>
            </a:r>
          </a:p>
        </p:txBody>
      </p:sp>
      <p:sp>
        <p:nvSpPr>
          <p:cNvPr id="3" name="Content Placeholder 2">
            <a:extLst>
              <a:ext uri="{FF2B5EF4-FFF2-40B4-BE49-F238E27FC236}">
                <a16:creationId xmlns:a16="http://schemas.microsoft.com/office/drawing/2014/main" id="{C001A4B6-B22C-47A0-B4AD-D7AF6645E05A}"/>
              </a:ext>
            </a:extLst>
          </p:cNvPr>
          <p:cNvSpPr>
            <a:spLocks noGrp="1"/>
          </p:cNvSpPr>
          <p:nvPr>
            <p:ph idx="1"/>
          </p:nvPr>
        </p:nvSpPr>
        <p:spPr/>
        <p:txBody>
          <a:bodyPr>
            <a:normAutofit fontScale="92500" lnSpcReduction="10000"/>
          </a:bodyPr>
          <a:lstStyle/>
          <a:p>
            <a:r>
              <a:rPr lang="en-US" sz="2400" dirty="0"/>
              <a:t>SSL (Secure Sockets Layer) is a standard security protocol for establishing encrypted links between a web server and a browser in an online communication.</a:t>
            </a:r>
          </a:p>
          <a:p>
            <a:r>
              <a:rPr lang="en-US" sz="2400" dirty="0"/>
              <a:t>The usage of SSL technology ensures that all data transmitted between the web server and browser remains encrypted.</a:t>
            </a:r>
          </a:p>
          <a:p>
            <a:r>
              <a:rPr lang="en-US" sz="2400" dirty="0"/>
              <a:t>An </a:t>
            </a:r>
            <a:r>
              <a:rPr lang="en-US" sz="2400" b="1" dirty="0"/>
              <a:t>SSL certificate</a:t>
            </a:r>
            <a:r>
              <a:rPr lang="en-US" sz="2400" dirty="0"/>
              <a:t> is necessary to create SSL connection. You would need to give all details about the identity of your website and your company as and when you choose to activate SSL on your web server. Following this, two cryptographic keys are created - a Private Key and a Public Key.</a:t>
            </a:r>
            <a:endParaRPr lang="en-IN" sz="2400" dirty="0"/>
          </a:p>
        </p:txBody>
      </p:sp>
    </p:spTree>
    <p:extLst>
      <p:ext uri="{BB962C8B-B14F-4D97-AF65-F5344CB8AC3E}">
        <p14:creationId xmlns:p14="http://schemas.microsoft.com/office/powerpoint/2010/main" val="2452809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0E88-8F50-46F5-8251-82650A9925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9609A5-9E3A-4CE8-B0E9-392C6A87DF6D}"/>
              </a:ext>
            </a:extLst>
          </p:cNvPr>
          <p:cNvSpPr>
            <a:spLocks noGrp="1"/>
          </p:cNvSpPr>
          <p:nvPr>
            <p:ph idx="1"/>
          </p:nvPr>
        </p:nvSpPr>
        <p:spPr/>
        <p:txBody>
          <a:bodyPr>
            <a:normAutofit/>
          </a:bodyPr>
          <a:lstStyle/>
          <a:p>
            <a:r>
              <a:rPr lang="en-US" sz="2200" dirty="0"/>
              <a:t>The next step is the submission of the CSR (Certificate Signing Request), which is a data file that contains your details as well as your Public Key. The CA (Certification Authority) would then validate your details. </a:t>
            </a:r>
          </a:p>
          <a:p>
            <a:r>
              <a:rPr lang="en-US" sz="2200" dirty="0"/>
              <a:t>Following successful authentication of all details, you will be issued SSL certificate. The newly-issued SSL would be matched to your Private Key. From this point onwards, an encrypted link is established by your web server between your website and the customer's web browser.</a:t>
            </a:r>
          </a:p>
        </p:txBody>
      </p:sp>
    </p:spTree>
    <p:extLst>
      <p:ext uri="{BB962C8B-B14F-4D97-AF65-F5344CB8AC3E}">
        <p14:creationId xmlns:p14="http://schemas.microsoft.com/office/powerpoint/2010/main" val="2830176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99AA-E625-48EB-B9C8-2534A713DE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A51905-4023-49BA-82E7-71871BF48C71}"/>
              </a:ext>
            </a:extLst>
          </p:cNvPr>
          <p:cNvSpPr>
            <a:spLocks noGrp="1"/>
          </p:cNvSpPr>
          <p:nvPr>
            <p:ph idx="1"/>
          </p:nvPr>
        </p:nvSpPr>
        <p:spPr/>
        <p:txBody>
          <a:bodyPr>
            <a:normAutofit/>
          </a:bodyPr>
          <a:lstStyle/>
          <a:p>
            <a:r>
              <a:rPr lang="en-US" sz="2200" dirty="0"/>
              <a:t>On the apparent level, the presence of an </a:t>
            </a:r>
            <a:r>
              <a:rPr lang="en-US" sz="2200" b="1" dirty="0"/>
              <a:t>SSL protocol</a:t>
            </a:r>
            <a:r>
              <a:rPr lang="en-US" sz="2200" dirty="0"/>
              <a:t> and an encrypted session is indicated by the presence of the lock icon in the address bar. </a:t>
            </a:r>
          </a:p>
          <a:p>
            <a:r>
              <a:rPr lang="en-US" sz="2200" dirty="0"/>
              <a:t>A click on the lock icon displays to a user/customer details about your SSL. It's to be remembered that SSL Certificates are issued to either companies or legally accountable individuals only after proper authentication.</a:t>
            </a:r>
            <a:endParaRPr lang="en-IN" sz="2200" dirty="0"/>
          </a:p>
          <a:p>
            <a:endParaRPr lang="en-IN" sz="2200" dirty="0"/>
          </a:p>
        </p:txBody>
      </p:sp>
    </p:spTree>
    <p:extLst>
      <p:ext uri="{BB962C8B-B14F-4D97-AF65-F5344CB8AC3E}">
        <p14:creationId xmlns:p14="http://schemas.microsoft.com/office/powerpoint/2010/main" val="17905582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669D-B50B-4EE6-AF51-9E3ACD4B3B4C}"/>
              </a:ext>
            </a:extLst>
          </p:cNvPr>
          <p:cNvSpPr>
            <a:spLocks noGrp="1"/>
          </p:cNvSpPr>
          <p:nvPr>
            <p:ph type="title"/>
          </p:nvPr>
        </p:nvSpPr>
        <p:spPr/>
        <p:txBody>
          <a:bodyPr/>
          <a:lstStyle/>
          <a:p>
            <a:r>
              <a:rPr lang="en-IN" dirty="0"/>
              <a:t>What is SSL used for?</a:t>
            </a:r>
            <a:br>
              <a:rPr lang="en-IN" dirty="0"/>
            </a:br>
            <a:endParaRPr lang="en-IN" dirty="0"/>
          </a:p>
        </p:txBody>
      </p:sp>
      <p:sp>
        <p:nvSpPr>
          <p:cNvPr id="3" name="Content Placeholder 2">
            <a:extLst>
              <a:ext uri="{FF2B5EF4-FFF2-40B4-BE49-F238E27FC236}">
                <a16:creationId xmlns:a16="http://schemas.microsoft.com/office/drawing/2014/main" id="{D19291E4-565E-4D62-95FB-3C59088522A1}"/>
              </a:ext>
            </a:extLst>
          </p:cNvPr>
          <p:cNvSpPr>
            <a:spLocks noGrp="1"/>
          </p:cNvSpPr>
          <p:nvPr>
            <p:ph idx="1"/>
          </p:nvPr>
        </p:nvSpPr>
        <p:spPr/>
        <p:txBody>
          <a:bodyPr>
            <a:normAutofit/>
          </a:bodyPr>
          <a:lstStyle/>
          <a:p>
            <a:r>
              <a:rPr lang="en-US" sz="2000" dirty="0"/>
              <a:t>The </a:t>
            </a:r>
            <a:r>
              <a:rPr lang="en-US" sz="2000" i="1" dirty="0"/>
              <a:t>SSL protocol</a:t>
            </a:r>
            <a:r>
              <a:rPr lang="en-US" sz="2000" dirty="0"/>
              <a:t> is used by millions of online business to protect their customers, ensuring their online transactions remain confidential. </a:t>
            </a:r>
          </a:p>
          <a:p>
            <a:r>
              <a:rPr lang="en-US" sz="2000" dirty="0"/>
              <a:t>A web page should use </a:t>
            </a:r>
            <a:r>
              <a:rPr lang="en-US" sz="2000" b="1" dirty="0"/>
              <a:t>encryption</a:t>
            </a:r>
            <a:r>
              <a:rPr lang="en-US" sz="2000" dirty="0"/>
              <a:t> when it expects users to submit confidential data, including personal information, passwords, or credit card details. </a:t>
            </a:r>
          </a:p>
          <a:p>
            <a:r>
              <a:rPr lang="en-US" sz="2000" dirty="0"/>
              <a:t>All web browsers have the ability to interact with secured sites so long as the site's certificate is issued by a trusted CA.</a:t>
            </a:r>
            <a:endParaRPr lang="en-IN" sz="2000" dirty="0"/>
          </a:p>
        </p:txBody>
      </p:sp>
    </p:spTree>
    <p:extLst>
      <p:ext uri="{BB962C8B-B14F-4D97-AF65-F5344CB8AC3E}">
        <p14:creationId xmlns:p14="http://schemas.microsoft.com/office/powerpoint/2010/main" val="42220721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0C62-FFDC-4628-A753-0CB1C9E578CA}"/>
              </a:ext>
            </a:extLst>
          </p:cNvPr>
          <p:cNvSpPr>
            <a:spLocks noGrp="1"/>
          </p:cNvSpPr>
          <p:nvPr>
            <p:ph type="title"/>
          </p:nvPr>
        </p:nvSpPr>
        <p:spPr/>
        <p:txBody>
          <a:bodyPr/>
          <a:lstStyle/>
          <a:p>
            <a:r>
              <a:rPr lang="en-IN" dirty="0"/>
              <a:t>What is SSL/TLS Certificate?</a:t>
            </a:r>
          </a:p>
        </p:txBody>
      </p:sp>
      <p:sp>
        <p:nvSpPr>
          <p:cNvPr id="3" name="Content Placeholder 2">
            <a:extLst>
              <a:ext uri="{FF2B5EF4-FFF2-40B4-BE49-F238E27FC236}">
                <a16:creationId xmlns:a16="http://schemas.microsoft.com/office/drawing/2014/main" id="{03CA8B21-B400-4580-8940-04E75A601956}"/>
              </a:ext>
            </a:extLst>
          </p:cNvPr>
          <p:cNvSpPr>
            <a:spLocks noGrp="1"/>
          </p:cNvSpPr>
          <p:nvPr>
            <p:ph idx="1"/>
          </p:nvPr>
        </p:nvSpPr>
        <p:spPr/>
        <p:txBody>
          <a:bodyPr>
            <a:normAutofit fontScale="92500"/>
          </a:bodyPr>
          <a:lstStyle/>
          <a:p>
            <a:r>
              <a:rPr lang="en-US" sz="2000" dirty="0"/>
              <a:t>SSL or </a:t>
            </a:r>
            <a:r>
              <a:rPr lang="en-US" sz="2000" b="1" dirty="0"/>
              <a:t>TLS (Transport Layer Security)</a:t>
            </a:r>
            <a:r>
              <a:rPr lang="en-US" sz="2000" dirty="0"/>
              <a:t> certificates are data files that bind a cryptographic key to the details of an organization. When SSL/TLS certificate is installed on a web server, it enables a secure connection between the web server and the browser that connects to it. </a:t>
            </a:r>
          </a:p>
          <a:p>
            <a:r>
              <a:rPr lang="en-US" sz="2000" dirty="0"/>
              <a:t>The website's URL is prefixed with "https" instead of "http" and a padlock is shown on the address bar. If the website uses an extended validation (EV) certificate, then the browser may also show a green address bar.</a:t>
            </a:r>
          </a:p>
          <a:p>
            <a:r>
              <a:rPr lang="en-US" sz="2000" dirty="0"/>
              <a:t>Whenever a browser initiates a connection with a SSL secured website , it will first retrieve the site's SSL Certificate to check if it's still valid. If any of these checks fail, a warning will be displayed to the user, indicating that the website is not secured by a valid SSL certificate.</a:t>
            </a:r>
            <a:endParaRPr lang="en-IN" sz="2000" dirty="0"/>
          </a:p>
        </p:txBody>
      </p:sp>
    </p:spTree>
    <p:extLst>
      <p:ext uri="{BB962C8B-B14F-4D97-AF65-F5344CB8AC3E}">
        <p14:creationId xmlns:p14="http://schemas.microsoft.com/office/powerpoint/2010/main" val="282502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880F4-1A3E-4133-AA8C-1E3F65113FAD}"/>
              </a:ext>
            </a:extLst>
          </p:cNvPr>
          <p:cNvSpPr>
            <a:spLocks noGrp="1"/>
          </p:cNvSpPr>
          <p:nvPr>
            <p:ph type="title"/>
          </p:nvPr>
        </p:nvSpPr>
        <p:spPr/>
        <p:txBody>
          <a:bodyPr/>
          <a:lstStyle/>
          <a:p>
            <a:r>
              <a:rPr lang="en-IN" dirty="0"/>
              <a:t>Why does one need SSL certificate?</a:t>
            </a:r>
          </a:p>
        </p:txBody>
      </p:sp>
      <p:sp>
        <p:nvSpPr>
          <p:cNvPr id="3" name="Content Placeholder 2">
            <a:extLst>
              <a:ext uri="{FF2B5EF4-FFF2-40B4-BE49-F238E27FC236}">
                <a16:creationId xmlns:a16="http://schemas.microsoft.com/office/drawing/2014/main" id="{E1F121F4-C9A6-4764-8BC4-DD1E7E43B53C}"/>
              </a:ext>
            </a:extLst>
          </p:cNvPr>
          <p:cNvSpPr>
            <a:spLocks noGrp="1"/>
          </p:cNvSpPr>
          <p:nvPr>
            <p:ph idx="1"/>
          </p:nvPr>
        </p:nvSpPr>
        <p:spPr/>
        <p:txBody>
          <a:bodyPr>
            <a:normAutofit/>
          </a:bodyPr>
          <a:lstStyle/>
          <a:p>
            <a:r>
              <a:rPr lang="en-US" sz="2000" dirty="0"/>
              <a:t>The internet has spawned new global business opportunities for enterprises conducting online commerce. However, that growth has also attracted fraudsters and cyber criminals who are ready to exploit any opportunity to steal consumer bank account numbers and card details. </a:t>
            </a:r>
          </a:p>
          <a:p>
            <a:r>
              <a:rPr lang="en-US" sz="2000" dirty="0"/>
              <a:t>Any moderately skilled hacker can easily intercept and read the traffic unless the connection between a client (e.g. internet browser) and a web server is encrypted.</a:t>
            </a:r>
            <a:endParaRPr lang="en-IN" sz="2000" dirty="0"/>
          </a:p>
        </p:txBody>
      </p:sp>
    </p:spTree>
    <p:extLst>
      <p:ext uri="{BB962C8B-B14F-4D97-AF65-F5344CB8AC3E}">
        <p14:creationId xmlns:p14="http://schemas.microsoft.com/office/powerpoint/2010/main" val="2821703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EA78-F1FF-4C87-8B9E-B0397B4D6260}"/>
              </a:ext>
            </a:extLst>
          </p:cNvPr>
          <p:cNvSpPr>
            <a:spLocks noGrp="1"/>
          </p:cNvSpPr>
          <p:nvPr>
            <p:ph type="title"/>
          </p:nvPr>
        </p:nvSpPr>
        <p:spPr/>
        <p:txBody>
          <a:bodyPr/>
          <a:lstStyle/>
          <a:p>
            <a:r>
              <a:rPr lang="en-IN" dirty="0"/>
              <a:t>Algorithm – Key Generation</a:t>
            </a:r>
          </a:p>
        </p:txBody>
      </p:sp>
      <p:sp>
        <p:nvSpPr>
          <p:cNvPr id="3" name="Content Placeholder 2">
            <a:extLst>
              <a:ext uri="{FF2B5EF4-FFF2-40B4-BE49-F238E27FC236}">
                <a16:creationId xmlns:a16="http://schemas.microsoft.com/office/drawing/2014/main" id="{1480363D-49BB-44BC-9C51-260DEEB7793E}"/>
              </a:ext>
            </a:extLst>
          </p:cNvPr>
          <p:cNvSpPr>
            <a:spLocks noGrp="1"/>
          </p:cNvSpPr>
          <p:nvPr>
            <p:ph idx="1"/>
          </p:nvPr>
        </p:nvSpPr>
        <p:spPr/>
        <p:txBody>
          <a:bodyPr>
            <a:normAutofit fontScale="92500" lnSpcReduction="10000"/>
          </a:bodyPr>
          <a:lstStyle/>
          <a:p>
            <a:r>
              <a:rPr lang="en-US" sz="2400" dirty="0"/>
              <a:t>The keys (public key and private key) for the RSA algorithm are generated as:</a:t>
            </a:r>
            <a:endParaRPr lang="en-IN" sz="2400" dirty="0"/>
          </a:p>
          <a:p>
            <a:pPr lvl="0"/>
            <a:r>
              <a:rPr lang="en-US" sz="2400" dirty="0"/>
              <a:t>Choose two distinct prime numbers p and q.</a:t>
            </a:r>
            <a:endParaRPr lang="en-IN" sz="2400" dirty="0"/>
          </a:p>
          <a:p>
            <a:r>
              <a:rPr lang="en-US" sz="2400" dirty="0"/>
              <a:t>For security purposes, the integers p and q should be chosen at random, and should be of similar bit-length. Prime integers can be efficiently found using a primality test.</a:t>
            </a:r>
            <a:endParaRPr lang="en-IN" sz="2400" dirty="0"/>
          </a:p>
          <a:p>
            <a:pPr lvl="0"/>
            <a:r>
              <a:rPr lang="en-US" sz="2400" dirty="0"/>
              <a:t>Compute n = </a:t>
            </a:r>
            <a:r>
              <a:rPr lang="en-US" sz="2400" dirty="0" err="1"/>
              <a:t>pq</a:t>
            </a:r>
            <a:r>
              <a:rPr lang="en-US" sz="2400" dirty="0"/>
              <a:t>.</a:t>
            </a:r>
            <a:endParaRPr lang="en-IN" sz="2400" dirty="0"/>
          </a:p>
          <a:p>
            <a:r>
              <a:rPr lang="en-US" sz="2400" dirty="0"/>
              <a:t>n is used as the modulus for both the public and private keys</a:t>
            </a:r>
            <a:endParaRPr lang="en-IN" sz="2400" dirty="0"/>
          </a:p>
          <a:p>
            <a:pPr lvl="0"/>
            <a:r>
              <a:rPr lang="en-US" sz="2400" dirty="0"/>
              <a:t>Compute φ(n) = (p – 1)(q – 1), where φ is Euler's totient function</a:t>
            </a:r>
            <a:endParaRPr lang="en-IN" sz="2400" dirty="0"/>
          </a:p>
          <a:p>
            <a:endParaRPr lang="en-IN" sz="2400" dirty="0"/>
          </a:p>
        </p:txBody>
      </p:sp>
    </p:spTree>
    <p:extLst>
      <p:ext uri="{BB962C8B-B14F-4D97-AF65-F5344CB8AC3E}">
        <p14:creationId xmlns:p14="http://schemas.microsoft.com/office/powerpoint/2010/main" val="3843730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BC837-28E1-44E1-9C77-9C6E281FAD84}"/>
              </a:ext>
            </a:extLst>
          </p:cNvPr>
          <p:cNvSpPr>
            <a:spLocks noGrp="1"/>
          </p:cNvSpPr>
          <p:nvPr>
            <p:ph type="title"/>
          </p:nvPr>
        </p:nvSpPr>
        <p:spPr/>
        <p:txBody>
          <a:bodyPr/>
          <a:lstStyle/>
          <a:p>
            <a:r>
              <a:rPr lang="en-IN" dirty="0"/>
              <a:t>Who issues SSL Certificates?</a:t>
            </a:r>
          </a:p>
        </p:txBody>
      </p:sp>
      <p:sp>
        <p:nvSpPr>
          <p:cNvPr id="3" name="Content Placeholder 2">
            <a:extLst>
              <a:ext uri="{FF2B5EF4-FFF2-40B4-BE49-F238E27FC236}">
                <a16:creationId xmlns:a16="http://schemas.microsoft.com/office/drawing/2014/main" id="{E8EDF0E2-1F26-48C7-8E67-470FBDEEB65E}"/>
              </a:ext>
            </a:extLst>
          </p:cNvPr>
          <p:cNvSpPr>
            <a:spLocks noGrp="1"/>
          </p:cNvSpPr>
          <p:nvPr>
            <p:ph idx="1"/>
          </p:nvPr>
        </p:nvSpPr>
        <p:spPr/>
        <p:txBody>
          <a:bodyPr>
            <a:normAutofit fontScale="92500" lnSpcReduction="10000"/>
          </a:bodyPr>
          <a:lstStyle/>
          <a:p>
            <a:r>
              <a:rPr lang="en-US" sz="2000" dirty="0"/>
              <a:t>A certificate authority or certification authority (CA) issues </a:t>
            </a:r>
            <a:r>
              <a:rPr lang="en-US" sz="2000" dirty="0">
                <a:hlinkClick r:id="rId2"/>
              </a:rPr>
              <a:t>SSL certificates</a:t>
            </a:r>
            <a:r>
              <a:rPr lang="en-US" sz="2000" dirty="0"/>
              <a:t>. On receiving an application, the CA verifies two factors: It confirms the legal identity of the enterprise/company seeking the certificate and whether the applicant controls the domain mentioned in the certificate. The issued SSL certificates are chained to a 'trusted root' certificate owned by the CA. </a:t>
            </a:r>
          </a:p>
          <a:p>
            <a:r>
              <a:rPr lang="en-US" sz="2000" dirty="0"/>
              <a:t>Most popular internet browsers such as Firefox, Chrome, Internet Explorer, Microsoft Edge, and others have these root certificates embedded in their 'certificate store'. Only if a website certificate chains to a root in its certificate store will the browser allow a trusted and secure https connection. If a website certificate does not chain to a root then the browser will display a warning that the connection is not trusted.</a:t>
            </a:r>
            <a:endParaRPr lang="en-IN" sz="2000" dirty="0"/>
          </a:p>
        </p:txBody>
      </p:sp>
    </p:spTree>
    <p:extLst>
      <p:ext uri="{BB962C8B-B14F-4D97-AF65-F5344CB8AC3E}">
        <p14:creationId xmlns:p14="http://schemas.microsoft.com/office/powerpoint/2010/main" val="4056056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503D-B436-4A41-B79D-6B76A12E0DB8}"/>
              </a:ext>
            </a:extLst>
          </p:cNvPr>
          <p:cNvSpPr>
            <a:spLocks noGrp="1"/>
          </p:cNvSpPr>
          <p:nvPr>
            <p:ph type="title"/>
          </p:nvPr>
        </p:nvSpPr>
        <p:spPr/>
        <p:txBody>
          <a:bodyPr/>
          <a:lstStyle/>
          <a:p>
            <a:r>
              <a:rPr lang="en-IN" dirty="0"/>
              <a:t>Details included in SSL Certificate</a:t>
            </a:r>
          </a:p>
        </p:txBody>
      </p:sp>
      <p:sp>
        <p:nvSpPr>
          <p:cNvPr id="3" name="Content Placeholder 2">
            <a:extLst>
              <a:ext uri="{FF2B5EF4-FFF2-40B4-BE49-F238E27FC236}">
                <a16:creationId xmlns:a16="http://schemas.microsoft.com/office/drawing/2014/main" id="{5147CE4A-F84B-48B6-8093-E4003FF89EEF}"/>
              </a:ext>
            </a:extLst>
          </p:cNvPr>
          <p:cNvSpPr>
            <a:spLocks noGrp="1"/>
          </p:cNvSpPr>
          <p:nvPr>
            <p:ph idx="1"/>
          </p:nvPr>
        </p:nvSpPr>
        <p:spPr/>
        <p:txBody>
          <a:bodyPr>
            <a:normAutofit lnSpcReduction="10000"/>
          </a:bodyPr>
          <a:lstStyle/>
          <a:p>
            <a:r>
              <a:rPr lang="en-US" sz="2000" dirty="0"/>
              <a:t>SSL Certificates will contain details of whom the certificate has been issued to. This includes the domain name or common name, serial number; the details of the issuer; the period of validity - issue date and expiry date; SHA Fingerprints; subject public key algorithm, subject's public key; certificate signature algorithm, certificate signature value. </a:t>
            </a:r>
          </a:p>
          <a:p>
            <a:r>
              <a:rPr lang="en-US" sz="2000" dirty="0"/>
              <a:t>Other important details such as the type of certificate, SSL/TLS version, Perfect Forward Secrecy status, and cipher suite details are included. Organization validated and extended validation certificates also contain verified identity information about the owner of the website, including organization name, address, city, state and country.</a:t>
            </a:r>
            <a:endParaRPr lang="en-IN" sz="2000" dirty="0"/>
          </a:p>
        </p:txBody>
      </p:sp>
    </p:spTree>
    <p:extLst>
      <p:ext uri="{BB962C8B-B14F-4D97-AF65-F5344CB8AC3E}">
        <p14:creationId xmlns:p14="http://schemas.microsoft.com/office/powerpoint/2010/main" val="3847070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4B1D-FB35-40CC-BD8A-F015814ED4CB}"/>
              </a:ext>
            </a:extLst>
          </p:cNvPr>
          <p:cNvSpPr>
            <a:spLocks noGrp="1"/>
          </p:cNvSpPr>
          <p:nvPr>
            <p:ph type="title"/>
          </p:nvPr>
        </p:nvSpPr>
        <p:spPr/>
        <p:txBody>
          <a:bodyPr/>
          <a:lstStyle/>
          <a:p>
            <a:r>
              <a:rPr lang="en-IN" dirty="0"/>
              <a:t>Identify that a website uses SSL</a:t>
            </a:r>
          </a:p>
        </p:txBody>
      </p:sp>
      <p:sp>
        <p:nvSpPr>
          <p:cNvPr id="3" name="Content Placeholder 2">
            <a:extLst>
              <a:ext uri="{FF2B5EF4-FFF2-40B4-BE49-F238E27FC236}">
                <a16:creationId xmlns:a16="http://schemas.microsoft.com/office/drawing/2014/main" id="{02483573-8E72-40C0-A2F1-C9CF49B2CB6A}"/>
              </a:ext>
            </a:extLst>
          </p:cNvPr>
          <p:cNvSpPr>
            <a:spLocks noGrp="1"/>
          </p:cNvSpPr>
          <p:nvPr>
            <p:ph idx="1"/>
          </p:nvPr>
        </p:nvSpPr>
        <p:spPr/>
        <p:txBody>
          <a:bodyPr>
            <a:normAutofit/>
          </a:bodyPr>
          <a:lstStyle/>
          <a:p>
            <a:r>
              <a:rPr lang="en-US" sz="2400" dirty="0"/>
              <a:t>A web page using SSL will display</a:t>
            </a:r>
          </a:p>
          <a:p>
            <a:pPr lvl="1"/>
            <a:r>
              <a:rPr lang="en-US" sz="2000" dirty="0"/>
              <a:t>"https://" instead of "http://" before the website's address in the browser's address bar</a:t>
            </a:r>
          </a:p>
          <a:p>
            <a:pPr lvl="1"/>
            <a:r>
              <a:rPr lang="en-US" sz="2000" dirty="0"/>
              <a:t>A padlock icon in the address bar of the browser before the address.</a:t>
            </a:r>
          </a:p>
          <a:p>
            <a:pPr lvl="1"/>
            <a:r>
              <a:rPr lang="en-US" sz="2000" dirty="0"/>
              <a:t>With an Extended Validation Certificate, the address bar also shows the registered name of the company that owns the website, the name of the issuing CA and, an additional green security indicator.</a:t>
            </a:r>
          </a:p>
          <a:p>
            <a:endParaRPr lang="en-IN" sz="2400" dirty="0"/>
          </a:p>
        </p:txBody>
      </p:sp>
    </p:spTree>
    <p:extLst>
      <p:ext uri="{BB962C8B-B14F-4D97-AF65-F5344CB8AC3E}">
        <p14:creationId xmlns:p14="http://schemas.microsoft.com/office/powerpoint/2010/main" val="1329013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A3BE-1D7E-4DEC-9552-A8E6C770239F}"/>
              </a:ext>
            </a:extLst>
          </p:cNvPr>
          <p:cNvSpPr>
            <a:spLocks noGrp="1"/>
          </p:cNvSpPr>
          <p:nvPr>
            <p:ph type="title"/>
          </p:nvPr>
        </p:nvSpPr>
        <p:spPr/>
        <p:txBody>
          <a:bodyPr/>
          <a:lstStyle/>
          <a:p>
            <a:r>
              <a:rPr lang="en-IN" dirty="0"/>
              <a:t>Working of SSL</a:t>
            </a:r>
          </a:p>
        </p:txBody>
      </p:sp>
      <p:sp>
        <p:nvSpPr>
          <p:cNvPr id="3" name="Content Placeholder 2">
            <a:extLst>
              <a:ext uri="{FF2B5EF4-FFF2-40B4-BE49-F238E27FC236}">
                <a16:creationId xmlns:a16="http://schemas.microsoft.com/office/drawing/2014/main" id="{1B37F5B3-3DD8-4245-A25E-E1F90CEA6205}"/>
              </a:ext>
            </a:extLst>
          </p:cNvPr>
          <p:cNvSpPr>
            <a:spLocks noGrp="1"/>
          </p:cNvSpPr>
          <p:nvPr>
            <p:ph idx="1"/>
          </p:nvPr>
        </p:nvSpPr>
        <p:spPr/>
        <p:txBody>
          <a:bodyPr>
            <a:normAutofit/>
          </a:bodyPr>
          <a:lstStyle/>
          <a:p>
            <a:pPr>
              <a:buFont typeface="+mj-lt"/>
              <a:buAutoNum type="arabicPeriod"/>
            </a:pPr>
            <a:r>
              <a:rPr lang="en-US" sz="2000" dirty="0"/>
              <a:t>An end-user asks their browser to make a secure connection to a website (</a:t>
            </a:r>
            <a:r>
              <a:rPr lang="en-US" sz="2000" dirty="0" err="1"/>
              <a:t>e.g.https</a:t>
            </a:r>
            <a:r>
              <a:rPr lang="en-US" sz="2000" dirty="0"/>
              <a:t>://www.example.com)</a:t>
            </a:r>
          </a:p>
          <a:p>
            <a:pPr>
              <a:buFont typeface="+mj-lt"/>
              <a:buAutoNum type="arabicPeriod"/>
            </a:pPr>
            <a:r>
              <a:rPr lang="en-US" sz="2000" dirty="0"/>
              <a:t>The browser obtains the IP address of the site from a DNS server then requests a secure connection to the website.</a:t>
            </a:r>
          </a:p>
          <a:p>
            <a:pPr>
              <a:buFont typeface="+mj-lt"/>
              <a:buAutoNum type="arabicPeriod"/>
            </a:pPr>
            <a:r>
              <a:rPr lang="en-US" sz="2000" dirty="0"/>
              <a:t>To initiate this secure connection, the browser requests that the server identifies itself by sending a copy of its SSL certificate to the browser.</a:t>
            </a:r>
          </a:p>
          <a:p>
            <a:pPr>
              <a:buFont typeface="+mj-lt"/>
              <a:buAutoNum type="arabicPeriod"/>
            </a:pPr>
            <a:r>
              <a:rPr lang="en-US" sz="2000" dirty="0"/>
              <a:t>The browser checks the certificate to ensure:</a:t>
            </a:r>
          </a:p>
          <a:p>
            <a:pPr lvl="1">
              <a:buFont typeface="+mj-lt"/>
              <a:buAutoNum type="arabicPeriod"/>
            </a:pPr>
            <a:r>
              <a:rPr lang="en-US" sz="1800" dirty="0"/>
              <a:t>That it is signed by a trusted CA</a:t>
            </a:r>
          </a:p>
          <a:p>
            <a:pPr lvl="1">
              <a:buFont typeface="+mj-lt"/>
              <a:buAutoNum type="arabicPeriod"/>
            </a:pPr>
            <a:r>
              <a:rPr lang="en-US" sz="1800" dirty="0"/>
              <a:t>That it is valid - that it has not expired or been revoked</a:t>
            </a:r>
          </a:p>
          <a:p>
            <a:pPr lvl="1">
              <a:buFont typeface="+mj-lt"/>
              <a:buAutoNum type="arabicPeriod"/>
            </a:pPr>
            <a:endParaRPr lang="en-IN" sz="1800" dirty="0"/>
          </a:p>
        </p:txBody>
      </p:sp>
    </p:spTree>
    <p:extLst>
      <p:ext uri="{BB962C8B-B14F-4D97-AF65-F5344CB8AC3E}">
        <p14:creationId xmlns:p14="http://schemas.microsoft.com/office/powerpoint/2010/main" val="3468083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25CA5-B994-47ED-BE91-6D78B977FCD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69086E-25E7-4FBE-AC4F-BE9A2A657A17}"/>
              </a:ext>
            </a:extLst>
          </p:cNvPr>
          <p:cNvSpPr>
            <a:spLocks noGrp="1"/>
          </p:cNvSpPr>
          <p:nvPr>
            <p:ph idx="1"/>
          </p:nvPr>
        </p:nvSpPr>
        <p:spPr/>
        <p:txBody>
          <a:bodyPr/>
          <a:lstStyle/>
          <a:p>
            <a:pPr marL="800100" lvl="1" indent="-342900">
              <a:buFont typeface="+mj-lt"/>
              <a:buAutoNum type="arabicPeriod" startAt="3"/>
            </a:pPr>
            <a:r>
              <a:rPr lang="en-US" dirty="0"/>
              <a:t>That it confirms to required security standards on key lengths and other items.</a:t>
            </a:r>
          </a:p>
          <a:p>
            <a:pPr marL="800100" lvl="1" indent="-342900">
              <a:buFont typeface="+mj-lt"/>
              <a:buAutoNum type="arabicPeriod" startAt="3"/>
            </a:pPr>
            <a:r>
              <a:rPr lang="en-US" dirty="0"/>
              <a:t>That the domain listed on the certificate matches the domain that was requested by the user.</a:t>
            </a:r>
          </a:p>
          <a:p>
            <a:pPr marL="400050">
              <a:buFont typeface="+mj-lt"/>
              <a:buAutoNum type="arabicPeriod" startAt="5"/>
            </a:pPr>
            <a:r>
              <a:rPr lang="en-US" dirty="0"/>
              <a:t>When the browser confirms that the website can be trusted, it creates a symmetric session key which it encrypts with the public key in the website's certificate. The session key is then sent to the web server.</a:t>
            </a:r>
          </a:p>
          <a:p>
            <a:pPr marL="400050">
              <a:buFont typeface="+mj-lt"/>
              <a:buAutoNum type="arabicPeriod" startAt="5"/>
            </a:pPr>
            <a:r>
              <a:rPr lang="en-US" dirty="0"/>
              <a:t>The web server uses its private key to decrypt the symmetric session key.</a:t>
            </a:r>
          </a:p>
          <a:p>
            <a:pPr marL="400050">
              <a:buFont typeface="+mj-lt"/>
              <a:buAutoNum type="arabicPeriod" startAt="5"/>
            </a:pPr>
            <a:r>
              <a:rPr lang="en-US" dirty="0"/>
              <a:t>The server sends back an acknowledgement that is encrypted with the session key.</a:t>
            </a:r>
          </a:p>
          <a:p>
            <a:pPr marL="400050">
              <a:buFont typeface="+mj-lt"/>
              <a:buAutoNum type="arabicPeriod" startAt="5"/>
            </a:pPr>
            <a:r>
              <a:rPr lang="en-US" dirty="0"/>
              <a:t>From now on, all data transmitted between the server and the browser is encrypted and secure.</a:t>
            </a:r>
          </a:p>
        </p:txBody>
      </p:sp>
    </p:spTree>
    <p:extLst>
      <p:ext uri="{BB962C8B-B14F-4D97-AF65-F5344CB8AC3E}">
        <p14:creationId xmlns:p14="http://schemas.microsoft.com/office/powerpoint/2010/main" val="33576325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78DE-6EEB-4209-A3D2-B82DC49A0F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E7B2D47-EF4D-49C0-879C-269BAEE8E73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1CE2ED-2554-4CAF-94CC-8C961A2C5490}"/>
              </a:ext>
            </a:extLst>
          </p:cNvPr>
          <p:cNvPicPr>
            <a:picLocks noChangeAspect="1"/>
          </p:cNvPicPr>
          <p:nvPr/>
        </p:nvPicPr>
        <p:blipFill rotWithShape="1">
          <a:blip r:embed="rId2"/>
          <a:srcRect l="7191" t="29277" r="43093" b="17139"/>
          <a:stretch/>
        </p:blipFill>
        <p:spPr>
          <a:xfrm>
            <a:off x="2498102" y="556180"/>
            <a:ext cx="9087439" cy="5509211"/>
          </a:xfrm>
          <a:prstGeom prst="rect">
            <a:avLst/>
          </a:prstGeom>
        </p:spPr>
      </p:pic>
    </p:spTree>
    <p:extLst>
      <p:ext uri="{BB962C8B-B14F-4D97-AF65-F5344CB8AC3E}">
        <p14:creationId xmlns:p14="http://schemas.microsoft.com/office/powerpoint/2010/main" val="2494836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589C-9BAD-4A81-AD09-E3FF4A5AF8CD}"/>
              </a:ext>
            </a:extLst>
          </p:cNvPr>
          <p:cNvSpPr>
            <a:spLocks noGrp="1"/>
          </p:cNvSpPr>
          <p:nvPr>
            <p:ph type="title"/>
          </p:nvPr>
        </p:nvSpPr>
        <p:spPr/>
        <p:txBody>
          <a:bodyPr/>
          <a:lstStyle/>
          <a:p>
            <a:r>
              <a:rPr lang="en-IN" dirty="0"/>
              <a:t>Algorithm – Key Generation (</a:t>
            </a:r>
            <a:r>
              <a:rPr lang="en-IN" dirty="0" err="1"/>
              <a:t>cntd</a:t>
            </a:r>
            <a:r>
              <a:rPr lang="en-IN" dirty="0"/>
              <a:t>)</a:t>
            </a:r>
          </a:p>
        </p:txBody>
      </p:sp>
      <p:sp>
        <p:nvSpPr>
          <p:cNvPr id="3" name="Content Placeholder 2">
            <a:extLst>
              <a:ext uri="{FF2B5EF4-FFF2-40B4-BE49-F238E27FC236}">
                <a16:creationId xmlns:a16="http://schemas.microsoft.com/office/drawing/2014/main" id="{E7C1135A-631E-4C48-AD2E-74EA29C8DCAB}"/>
              </a:ext>
            </a:extLst>
          </p:cNvPr>
          <p:cNvSpPr>
            <a:spLocks noGrp="1"/>
          </p:cNvSpPr>
          <p:nvPr>
            <p:ph idx="1"/>
          </p:nvPr>
        </p:nvSpPr>
        <p:spPr/>
        <p:txBody>
          <a:bodyPr>
            <a:normAutofit fontScale="92500" lnSpcReduction="10000"/>
          </a:bodyPr>
          <a:lstStyle/>
          <a:p>
            <a:pPr lvl="0"/>
            <a:r>
              <a:rPr lang="en-US" sz="2000" dirty="0"/>
              <a:t>Choose an integer e such that 1 &lt; e &lt;φ (n) and </a:t>
            </a:r>
            <a:r>
              <a:rPr lang="en-US" sz="2000" dirty="0" err="1"/>
              <a:t>gcd</a:t>
            </a:r>
            <a:r>
              <a:rPr lang="en-US" sz="2000" dirty="0"/>
              <a:t> (e, φ (n)) = 1, i.e. e and φ (n) are co prime.</a:t>
            </a:r>
            <a:endParaRPr lang="en-IN" sz="2000" dirty="0"/>
          </a:p>
          <a:p>
            <a:pPr lvl="1"/>
            <a:r>
              <a:rPr lang="en-US" sz="1800" dirty="0"/>
              <a:t>e is released as the public key exponent.</a:t>
            </a:r>
            <a:endParaRPr lang="en-IN" sz="1800" dirty="0"/>
          </a:p>
          <a:p>
            <a:pPr lvl="1"/>
            <a:r>
              <a:rPr lang="en-US" sz="1800" dirty="0"/>
              <a:t>e having a short bit-length and small Hamming weight results in more efficient encryption - most commonly 0x10001 = 65537. However, small values of e (such as 3) have been shown to be less secure in some settings.</a:t>
            </a:r>
            <a:endParaRPr lang="en-IN" sz="1800" dirty="0"/>
          </a:p>
          <a:p>
            <a:pPr lvl="0"/>
            <a:r>
              <a:rPr lang="en-US" sz="2000" dirty="0"/>
              <a:t>Determine d = e–1 mod φ(n); i.e. d is the multiplicative inverse of e mod φ(n).</a:t>
            </a:r>
            <a:endParaRPr lang="en-IN" sz="2000" dirty="0"/>
          </a:p>
          <a:p>
            <a:pPr lvl="1"/>
            <a:r>
              <a:rPr lang="en-US" sz="1800" dirty="0"/>
              <a:t>This is more clearly stated as solve for d given (d*e)mod φ(n) = 1</a:t>
            </a:r>
            <a:endParaRPr lang="en-IN" sz="1800" dirty="0"/>
          </a:p>
          <a:p>
            <a:pPr lvl="1"/>
            <a:r>
              <a:rPr lang="en-US" sz="1800" dirty="0"/>
              <a:t>This is often computed using the extended Euclidean algorithm.</a:t>
            </a:r>
            <a:endParaRPr lang="en-IN" sz="1800" dirty="0"/>
          </a:p>
          <a:p>
            <a:pPr lvl="1"/>
            <a:r>
              <a:rPr lang="en-US" sz="1800" dirty="0"/>
              <a:t>d is kept as the private key exponent.</a:t>
            </a:r>
            <a:endParaRPr lang="en-IN" sz="1800" dirty="0"/>
          </a:p>
        </p:txBody>
      </p:sp>
    </p:spTree>
    <p:extLst>
      <p:ext uri="{BB962C8B-B14F-4D97-AF65-F5344CB8AC3E}">
        <p14:creationId xmlns:p14="http://schemas.microsoft.com/office/powerpoint/2010/main" val="393411157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2FC3FC6419DD4693D893F8A75C8FB1" ma:contentTypeVersion="0" ma:contentTypeDescription="Create a new document." ma:contentTypeScope="" ma:versionID="b772d6cde7868397be72ce4e84ca6b44">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F5763E-EFFD-494B-8950-8F72441A77C6}"/>
</file>

<file path=customXml/itemProps2.xml><?xml version="1.0" encoding="utf-8"?>
<ds:datastoreItem xmlns:ds="http://schemas.openxmlformats.org/officeDocument/2006/customXml" ds:itemID="{A951F731-B10D-4052-9AB7-3B4699078664}"/>
</file>

<file path=customXml/itemProps3.xml><?xml version="1.0" encoding="utf-8"?>
<ds:datastoreItem xmlns:ds="http://schemas.openxmlformats.org/officeDocument/2006/customXml" ds:itemID="{32F811C4-C027-4167-B144-B1E05E46E642}"/>
</file>

<file path=docProps/app.xml><?xml version="1.0" encoding="utf-8"?>
<Properties xmlns="http://schemas.openxmlformats.org/officeDocument/2006/extended-properties" xmlns:vt="http://schemas.openxmlformats.org/officeDocument/2006/docPropsVTypes">
  <Template>Wisp</Template>
  <TotalTime>21</TotalTime>
  <Words>6205</Words>
  <Application>Microsoft Office PowerPoint</Application>
  <PresentationFormat>Widescreen</PresentationFormat>
  <Paragraphs>485</Paragraphs>
  <Slides>85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85</vt:i4>
      </vt:variant>
    </vt:vector>
  </HeadingPairs>
  <TitlesOfParts>
    <vt:vector size="93" baseType="lpstr">
      <vt:lpstr>Arial</vt:lpstr>
      <vt:lpstr>Arial Unicode MS</vt:lpstr>
      <vt:lpstr>Century Gothic</vt:lpstr>
      <vt:lpstr>Menlo</vt:lpstr>
      <vt:lpstr>Roboto</vt:lpstr>
      <vt:lpstr>Times New Roman</vt:lpstr>
      <vt:lpstr>Wingdings 3</vt:lpstr>
      <vt:lpstr>Wisp</vt:lpstr>
      <vt:lpstr>Computer Lab-VII Information and Cyber Security  Prof. Manish Khodaskar  </vt:lpstr>
      <vt:lpstr>Assignment 1</vt:lpstr>
      <vt:lpstr>Asymmetric/Public Key Algorithm</vt:lpstr>
      <vt:lpstr>Steps in Public Key Algorithm</vt:lpstr>
      <vt:lpstr>PowerPoint Presentation</vt:lpstr>
      <vt:lpstr>RSA Algorithm</vt:lpstr>
      <vt:lpstr>RSA Algorithm (cntd)</vt:lpstr>
      <vt:lpstr>Algorithm – Key Generation</vt:lpstr>
      <vt:lpstr>Algorithm – Key Generation (cntd)</vt:lpstr>
      <vt:lpstr>Algorithm - Encryption</vt:lpstr>
      <vt:lpstr>Algorithm - Decryption</vt:lpstr>
      <vt:lpstr>Example</vt:lpstr>
      <vt:lpstr>Example (cntd)</vt:lpstr>
      <vt:lpstr>Code</vt:lpstr>
      <vt:lpstr>PowerPoint Presentation</vt:lpstr>
      <vt:lpstr>PowerPoint Presentation</vt:lpstr>
      <vt:lpstr>PowerPoint Presentation</vt:lpstr>
      <vt:lpstr>PowerPoint Presentation</vt:lpstr>
      <vt:lpstr>Output</vt:lpstr>
      <vt:lpstr>Assignment 2</vt:lpstr>
      <vt:lpstr>Relative Prime Numbers</vt:lpstr>
      <vt:lpstr>Chinese Remainder Theorem</vt:lpstr>
      <vt:lpstr>Steps in Chinese Remainder Theorem</vt:lpstr>
      <vt:lpstr>Example</vt:lpstr>
      <vt:lpstr>Code</vt:lpstr>
      <vt:lpstr>Output</vt:lpstr>
      <vt:lpstr>Assignment 3</vt:lpstr>
      <vt:lpstr>Secure Hash Algorithm (SHA)</vt:lpstr>
      <vt:lpstr>Comparison of SHA parameters</vt:lpstr>
      <vt:lpstr>Steps for SHA</vt:lpstr>
      <vt:lpstr>Steps for SHA (cntd)</vt:lpstr>
      <vt:lpstr>Steps for SHA (cntd)</vt:lpstr>
      <vt:lpstr>Steps for SHA (cntd)</vt:lpstr>
      <vt:lpstr>Steps for SHA (cntd)</vt:lpstr>
      <vt:lpstr>Steps for SHA (cntd)</vt:lpstr>
      <vt:lpstr>Steps for SHA (cntd)</vt:lpstr>
      <vt:lpstr>Steps for SHA (cntd)</vt:lpstr>
      <vt:lpstr>Code</vt:lpstr>
      <vt:lpstr>PowerPoint Presentation</vt:lpstr>
      <vt:lpstr>Output</vt:lpstr>
      <vt:lpstr>Assignment 4</vt:lpstr>
      <vt:lpstr>Snort</vt:lpstr>
      <vt:lpstr>Install SNORT on Ubuntu 16.04</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PowerPoint Presentation</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Install SNORT on Ubuntu 16.04 (cntd)</vt:lpstr>
      <vt:lpstr>SSL Website Security</vt:lpstr>
      <vt:lpstr>PowerPoint Presentation</vt:lpstr>
      <vt:lpstr>PowerPoint Presentation</vt:lpstr>
      <vt:lpstr>What is SSL used for? </vt:lpstr>
      <vt:lpstr>What is SSL/TLS Certificate?</vt:lpstr>
      <vt:lpstr>Why does one need SSL certificate?</vt:lpstr>
      <vt:lpstr>Who issues SSL Certificates?</vt:lpstr>
      <vt:lpstr>Details included in SSL Certificate</vt:lpstr>
      <vt:lpstr>Identify that a website uses SSL</vt:lpstr>
      <vt:lpstr>Working of SSL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Lab-VII Information and Cyber Security  Prof. Manish Khodaskar IT Dept. PICT, Pune-43</dc:title>
  <dc:creator>APOORVA MAHESHWARI</dc:creator>
  <cp:lastModifiedBy>Manish Khodaskar</cp:lastModifiedBy>
  <cp:revision>28</cp:revision>
  <dcterms:created xsi:type="dcterms:W3CDTF">2018-06-24T05:41:22Z</dcterms:created>
  <dcterms:modified xsi:type="dcterms:W3CDTF">2020-06-20T01:44:10Z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0x0101004D2FC3FC6419DD4693D893F8A75C8FB1</vt:lpwstr>
  </property>
</Properties>
</file>